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4"/>
  </p:sldMasterIdLst>
  <p:notesMasterIdLst>
    <p:notesMasterId r:id="rId16"/>
  </p:notesMasterIdLst>
  <p:sldIdLst>
    <p:sldId id="256" r:id="rId5"/>
    <p:sldId id="257" r:id="rId6"/>
    <p:sldId id="259" r:id="rId7"/>
    <p:sldId id="258" r:id="rId8"/>
    <p:sldId id="262" r:id="rId9"/>
    <p:sldId id="265" r:id="rId10"/>
    <p:sldId id="266" r:id="rId11"/>
    <p:sldId id="268" r:id="rId12"/>
    <p:sldId id="269" r:id="rId13"/>
    <p:sldId id="264" r:id="rId14"/>
    <p:sldId id="270"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1594" y="67"/>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ji MARTIN" userId="4e1bddae-fea0-47e8-b757-35aef5d1d23e" providerId="ADAL" clId="{760E31E4-A17C-4F8E-B341-606BA73DE055}"/>
    <pc:docChg chg="modSld">
      <pc:chgData name="Anji MARTIN" userId="4e1bddae-fea0-47e8-b757-35aef5d1d23e" providerId="ADAL" clId="{760E31E4-A17C-4F8E-B341-606BA73DE055}" dt="2026-07-13T14:44:09.057" v="43" actId="20577"/>
      <pc:docMkLst>
        <pc:docMk/>
      </pc:docMkLst>
      <pc:sldChg chg="modSp mod">
        <pc:chgData name="Anji MARTIN" userId="4e1bddae-fea0-47e8-b757-35aef5d1d23e" providerId="ADAL" clId="{760E31E4-A17C-4F8E-B341-606BA73DE055}" dt="2026-07-10T15:41:29.455" v="9" actId="20577"/>
        <pc:sldMkLst>
          <pc:docMk/>
          <pc:sldMk cId="83360995" sldId="256"/>
        </pc:sldMkLst>
        <pc:spChg chg="mod">
          <ac:chgData name="Anji MARTIN" userId="4e1bddae-fea0-47e8-b757-35aef5d1d23e" providerId="ADAL" clId="{760E31E4-A17C-4F8E-B341-606BA73DE055}" dt="2026-07-10T15:41:29.455" v="9" actId="20577"/>
          <ac:spMkLst>
            <pc:docMk/>
            <pc:sldMk cId="83360995" sldId="256"/>
            <ac:spMk id="3" creationId="{00000000-0000-0000-0000-000000000000}"/>
          </ac:spMkLst>
        </pc:spChg>
      </pc:sldChg>
      <pc:sldChg chg="addSp modSp mod">
        <pc:chgData name="Anji MARTIN" userId="4e1bddae-fea0-47e8-b757-35aef5d1d23e" providerId="ADAL" clId="{760E31E4-A17C-4F8E-B341-606BA73DE055}" dt="2026-07-10T15:43:55.159" v="22" actId="1076"/>
        <pc:sldMkLst>
          <pc:docMk/>
          <pc:sldMk cId="1860374039" sldId="257"/>
        </pc:sldMkLst>
        <pc:picChg chg="add mod">
          <ac:chgData name="Anji MARTIN" userId="4e1bddae-fea0-47e8-b757-35aef5d1d23e" providerId="ADAL" clId="{760E31E4-A17C-4F8E-B341-606BA73DE055}" dt="2026-07-10T15:43:24.070" v="19" actId="1076"/>
          <ac:picMkLst>
            <pc:docMk/>
            <pc:sldMk cId="1860374039" sldId="257"/>
            <ac:picMk id="7" creationId="{7E59C7D2-205C-BBDD-C37F-181D91BE71B3}"/>
          </ac:picMkLst>
        </pc:picChg>
        <pc:picChg chg="add mod">
          <ac:chgData name="Anji MARTIN" userId="4e1bddae-fea0-47e8-b757-35aef5d1d23e" providerId="ADAL" clId="{760E31E4-A17C-4F8E-B341-606BA73DE055}" dt="2026-07-10T15:43:19.274" v="17" actId="1076"/>
          <ac:picMkLst>
            <pc:docMk/>
            <pc:sldMk cId="1860374039" sldId="257"/>
            <ac:picMk id="9" creationId="{039C0E4D-FE62-EEF9-A5A5-0AF9E090B8DD}"/>
          </ac:picMkLst>
        </pc:picChg>
        <pc:picChg chg="add mod">
          <ac:chgData name="Anji MARTIN" userId="4e1bddae-fea0-47e8-b757-35aef5d1d23e" providerId="ADAL" clId="{760E31E4-A17C-4F8E-B341-606BA73DE055}" dt="2026-07-10T15:43:55.159" v="22" actId="1076"/>
          <ac:picMkLst>
            <pc:docMk/>
            <pc:sldMk cId="1860374039" sldId="257"/>
            <ac:picMk id="11" creationId="{14195F7C-3F10-A6B6-C81B-F68AAC1F37AD}"/>
          </ac:picMkLst>
        </pc:picChg>
      </pc:sldChg>
      <pc:sldChg chg="modSp mod">
        <pc:chgData name="Anji MARTIN" userId="4e1bddae-fea0-47e8-b757-35aef5d1d23e" providerId="ADAL" clId="{760E31E4-A17C-4F8E-B341-606BA73DE055}" dt="2026-07-13T14:44:09.057" v="43" actId="20577"/>
        <pc:sldMkLst>
          <pc:docMk/>
          <pc:sldMk cId="2848463180" sldId="259"/>
        </pc:sldMkLst>
        <pc:spChg chg="mod">
          <ac:chgData name="Anji MARTIN" userId="4e1bddae-fea0-47e8-b757-35aef5d1d23e" providerId="ADAL" clId="{760E31E4-A17C-4F8E-B341-606BA73DE055}" dt="2026-07-13T14:44:09.057" v="43" actId="20577"/>
          <ac:spMkLst>
            <pc:docMk/>
            <pc:sldMk cId="2848463180" sldId="259"/>
            <ac:spMk id="7" creationId="{1D357339-6595-4197-BB9D-77B7D1F51E1B}"/>
          </ac:spMkLst>
        </pc:spChg>
      </pc:sldChg>
    </pc:docChg>
  </pc:docChgLst>
</pc:chgInfo>
</file>

<file path=ppt/ink/ink1.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55.81395" units="1/cm"/>
          <inkml:channelProperty channel="Y" name="resolution" value="55.6701" units="1/cm"/>
          <inkml:channelProperty channel="T" name="resolution" value="1" units="1/dev"/>
        </inkml:channelProperties>
      </inkml:inkSource>
      <inkml:timestamp xml:id="ts0" timeString="2023-07-04T09:45:19.053"/>
    </inkml:context>
    <inkml:brush xml:id="br0">
      <inkml:brushProperty name="width" value="0.2" units="cm"/>
      <inkml:brushProperty name="height" value="0.4" units="cm"/>
      <inkml:brushProperty name="color" value="#FFFF00"/>
      <inkml:brushProperty name="tip" value="rectangle"/>
      <inkml:brushProperty name="rasterOp" value="maskPen"/>
      <inkml:brushProperty name="fitToCurve" value="1"/>
    </inkml:brush>
  </inkml:definitions>
  <inkml:trace contextRef="#ctx0" brushRef="#br0">0 0 0,'26'0'187,"26"0"-187,-1 0 16,1 0-16,-26 0 15,52 0-15,-26 0 16,-26 26-16,26-26 0,-1 0 16,1 0-16,0 0 15,0 0-15,-26 0 16,0 0-16,0 0 16,26 0-16,-1 0 0,-25 0 15,0 0-15,0 0 16,0 26-16,0-26 15,0 0-15,0 0 16,26 0-16,-26 0 16,-1 0-16,1 0 15,0 0 1,0 0-16,0 0 16,0 0-16,0 0 15,0 0 1,0 0-1,0 0 17,0 0-32,0 0 15,-1 0 1,1 0 0,0 0-1,0 0 1,0 0-16,0 0 31,0 0-31,0 0 16,0 0-1,0 0 1,0 0 0,0 0-1,-1 0 16,1 0-15,0 0 0,0 0 15,0 0-15,-26 26 62</inkml:trace>
</inkml:ink>
</file>

<file path=ppt/ink/ink2.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55.81395" units="1/cm"/>
          <inkml:channelProperty channel="Y" name="resolution" value="55.6701" units="1/cm"/>
          <inkml:channelProperty channel="T" name="resolution" value="1" units="1/dev"/>
        </inkml:channelProperties>
      </inkml:inkSource>
      <inkml:timestamp xml:id="ts0" timeString="2023-07-04T09:45:23.567"/>
    </inkml:context>
    <inkml:brush xml:id="br0">
      <inkml:brushProperty name="width" value="0.2" units="cm"/>
      <inkml:brushProperty name="height" value="0.4" units="cm"/>
      <inkml:brushProperty name="color" value="#FFFF00"/>
      <inkml:brushProperty name="tip" value="rectangle"/>
      <inkml:brushProperty name="rasterOp" value="maskPen"/>
      <inkml:brushProperty name="fitToCurve" value="1"/>
    </inkml:brush>
  </inkml:definitions>
  <inkml:trace contextRef="#ctx0" brushRef="#br0">0 82 0,'26'0'281,"0"0"-281,25-26 16,1 26-16,0 0 15,-26 0-15,26 0 16,0 0-16,0 0 16,-27 0-1,27 0-15,-26 0 0,26 0 16,-26 0 0,0 0-16,0 0 15,0 0-15,26 0 16,-1 0-16,-25 0 0,26 0 15,-26 0-15,0 0 16,26 0-16,-26 0 16,26 0-16,-26 0 15,25 0-15,1 0 16,-26 0 0,26 0-1,-26 0-15,0 0 16,0 0-16,-26-26 15,26 26-15,0 0 16,-1 0-16,1 0 16,0 0-16,-26-26 15,26 26-15,0 0 16,0 0-16,0 0 0,0 0 16,0 0-16,0 0 15,0 0-15,0 0 16,25 0-1,-25 0-15,26 0 16,-26 0 0,0 0-1,0 0 1,0 0 15,0 0 0</inkml:trace>
</inkml:ink>
</file>

<file path=ppt/ink/ink3.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55.81395" units="1/cm"/>
          <inkml:channelProperty channel="Y" name="resolution" value="55.6701" units="1/cm"/>
          <inkml:channelProperty channel="T" name="resolution" value="1" units="1/dev"/>
        </inkml:channelProperties>
      </inkml:inkSource>
      <inkml:timestamp xml:id="ts0" timeString="2023-07-04T09:45:33.809"/>
    </inkml:context>
    <inkml:brush xml:id="br0">
      <inkml:brushProperty name="width" value="0.2" units="cm"/>
      <inkml:brushProperty name="height" value="0.4" units="cm"/>
      <inkml:brushProperty name="color" value="#FFFF00"/>
      <inkml:brushProperty name="tip" value="rectangle"/>
      <inkml:brushProperty name="rasterOp" value="maskPen"/>
      <inkml:brushProperty name="fitToCurve" value="1"/>
    </inkml:brush>
  </inkml:definitions>
  <inkml:trace contextRef="#ctx0" brushRef="#br0">0 0 0,'26'26'281,"0"-26"-281,0 0 0,26 26 16,-26-26-16,26 0 15,-26 0 1,26 0 0,-27 0-16,1 0 15,0 0-15,0 0 16,0 0-1,26 0-15,-26 0 32,0 0-32,0 0 15,0 0 1,0 0-16,0 0 16,-1 0-16,1 0 15,0 0-15,0 0 16,0 0-1,0 0-15,0 0 16,0 0 0,0 0-16,0 0 31,0 0-31,0 0 31,-1 0-31,1 0 16,0 0-1,0 0 1,0 0 0,0 0-16,0 0 31,0 0-31,0 0 16,0 0 15,0 0 0,0 0 203,-1 0-202,1 0-17,0 0 17,0 0-1,0 0 0,0 0-15,0 0-16,0 0 15,0 0 1,0 0 0,0 0-1,0 0 1,-1 0-1,1 0 1,0 0 15</inkml:trace>
</inkml:ink>
</file>

<file path=ppt/ink/ink4.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55.81395" units="1/cm"/>
          <inkml:channelProperty channel="Y" name="resolution" value="55.6701" units="1/cm"/>
          <inkml:channelProperty channel="T" name="resolution" value="1" units="1/dev"/>
        </inkml:channelProperties>
      </inkml:inkSource>
      <inkml:timestamp xml:id="ts0" timeString="2023-07-04T09:45:38.306"/>
    </inkml:context>
    <inkml:brush xml:id="br0">
      <inkml:brushProperty name="width" value="0.2" units="cm"/>
      <inkml:brushProperty name="height" value="0.4" units="cm"/>
      <inkml:brushProperty name="color" value="#FFFF00"/>
      <inkml:brushProperty name="tip" value="rectangle"/>
      <inkml:brushProperty name="rasterOp" value="maskPen"/>
      <inkml:brushProperty name="fitToCurve" value="1"/>
    </inkml:brush>
  </inkml:definitions>
  <inkml:trace contextRef="#ctx0" brushRef="#br0">0 154 0,'26'0'250,"-1"0"-250,27 0 16,-26-25-16,0 25 15,0 0-15,0 0 16,0-26-16,26 26 15,-26 0-15,25-26 16,1 26-16,-52-26 16,52 26-16,0-26 15,-26 26-15,26 0 16,-26 0-16,0 0 0,25 0 16,1 0-16,0 0 15,-26 0-15,0 0 16,52 0-16,-52 0 15,25 0-15,1 0 0,-26 0 16,52 0-16,-52 0 16,26 0-16,-26 0 15,0 0-15,25 0 16,-25 0-16,0 0 16,26 0-16,-26 0 15,0 0-15,0 0 16,0 0-1,0 0-15,25 0 16,-25 0-16,0 0 31,0 0-31,0 0 32,0 0-17,0 0 1,-26 26 140,-26-26-125,0 26-15,0-26 0,0 26-16,26 0 15,-26-26-15,0 0 16,1 25 15,-1-25-15,0 0-1,0 0 95,0 0-95,0 0 17,0 0-32,0 0 15,0 0 1,0 0-1,0 0-15,0 0 16,1 0 0,-1 0-1,0 0-15,0 0 16,0 0 0,0 0-16,0 0 15,0 0-15,0 0 16,0 0-1,0 0-15,0 0 16,1 0 0,-1 0-16,0 0 31,0 0-31,0 0 16,0 0-1,0 0-15,0 0 16,0 0-1,0 0 1,0 0 0,0 0-16,1 0 15,-1 0 1,0 0 0,0 0-1,0 0-15,0 0 16,0 0-16,0 0 31,0 0-31,0 0 16,0 0-16,0 0 15,26 26-15,-26-26 16,1 0-16,-1 0 16,0 26-1,0-26 1,26 26-16,-26-26 15,0 0-15,0 0 16,0 0 15,0 0-31,0 0 32,0 0-17,0 0 16,52 0 79,0 0-79,0 0 0,0 0-15,0 0 0,0 0-16,0 0 15,0 0-15,0 0 16,0 0-16,0 0 0,25 0 15,-25 0-15,26 0 16,-26 0-16,26 0 16,-26 0-1,0 0-15,0 0 0,0 0 16,0 0-16,25 0 16,1 0-1,-26 0-15,0 0 16,26 0-16,-26 0 15,0 0 1,0 0-16,0 0 16,-1 0-1,1 0 1,0 0-16,0 0 16,0 0-1,0 0 1,0 0-1,0 0 1,0 0-16,26 0 31,-26 0-15,-1 0-16,1 0 0,0 0 16,0 0-1,0 0-15,26 0 16,-26 0-1,0 0 1,0 0 0,0 0-1,0 0 1,-1 0-16,1 0 16,0 0-1,0 0 32,0 0 328,0 0-375,0 0 63,0 0-32</inkml:trace>
</inkml:ink>
</file>

<file path=ppt/ink/ink5.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55.81395" units="1/cm"/>
          <inkml:channelProperty channel="Y" name="resolution" value="55.6701" units="1/cm"/>
          <inkml:channelProperty channel="T" name="resolution" value="1" units="1/dev"/>
        </inkml:channelProperties>
      </inkml:inkSource>
      <inkml:timestamp xml:id="ts0" timeString="2023-07-04T09:46:49.656"/>
    </inkml:context>
    <inkml:brush xml:id="br0">
      <inkml:brushProperty name="width" value="0.2" units="cm"/>
      <inkml:brushProperty name="height" value="0.4" units="cm"/>
      <inkml:brushProperty name="color" value="#FFFF00"/>
      <inkml:brushProperty name="tip" value="rectangle"/>
      <inkml:brushProperty name="rasterOp" value="maskPen"/>
      <inkml:brushProperty name="fitToCurve" value="1"/>
    </inkml:brush>
  </inkml:definitions>
  <inkml:trace contextRef="#ctx0" brushRef="#br0">1 242 0,'0'26'265,"0"0"-249,0-1-16,0 27 16,0-26-16,0 26 15,0-26-15,0 0 16,0 0-16,0 0 15,0 0-15,0 0 0,0 25 16,0-25 0,0 0-16,0 0 15,0 0-15,0 0 16,0 26-16,0-26 16,0 0-16,26 0 15,-26 0-15,0-1 16,26 1-16,-26 0 15,0 0-15,0 0 0,0 0 16,0 26-16,0-26 16,0 0-1,0 0-15,0 0 16,0-1-16,0 1 16,0 0-16,0 26 15,0-26 1,26-26-16,-26 26 15,0 0-15,0 0 0,26-26 16,-26 26 0,0 0-16,0 0 31,0-1-31,25-25 0,-25 26 16,0 0-1,0 0-15,0 0 31,0 0 1,26-26 77,0 0-78,0 0 1,0 0-32,0 0 15,0 0 1,0 0-1,-26-26 1,26 26-16,0 0 0,0 0 16,25 0-1,-51-26-15,26 26 16,0 0 0,0 0-16,-26-26 0,52 26 15,-26 0 1,0 0-1,0-26 1,0 26-16,0 0 16,0 0-16,0 0 15,-1 0 1,1 0-16,0 0 16,0 0-1,0 0 16,0 0-15,0 0-16,-26-26 16,26 26-1,0 0 1,0 0 0,0 0-16,0-25 15,-1 25-15,1 0 16,0 0-1,26 0-15,-26 0 16,0 0 0,0 0-1,0 0 17,0 0-32,0 0 46,-26-26-46,26 26 16,-26-26 15,25 26 32,-25-26-48,26 0 1,-26 0 0,26 0-16,-26 0 15,0-26 1,0 26-16,0 0 16,0 1-16,26-27 15,-26 26-15,0 0 16,0 0-16,0 0 15,26 0-15,-26 0 16,0 0 0,0 0-1,26 26-15,-26-26 16,0 1-16,0-1 31,0 0-31,26 0 16,-26 0-1,26 26-15,-26-26 16,0 0 0,0 0-16,0 0 15,0 0 1,0 0-16,0-25 16,0 25-1,0-26-15,0 26 16,0 0-16,0 0 15,0 0-15,0 0 16,0 0-16,0 0 16,0-26-1,0 27-15,0-1 16,0 0 0,0 0-1,0 0 1,0 0 15,0 0-15,0 0-1,0 0 17,0 0-17,-26 26 79,0 0-47,0 0-32,0 0 17,0 0-17,0 0 17,0 26-1,1-26-16,-1 0 1,0 0 15,0 0-31,0 0 32,0 0-32,0 0 15,0 0 1,0 0-1,0 0-15,0 0 32,0 0-32,1 0 15,-1 0 1,0 0 0,0 0 15,0 0-16,0 0 1,0 0 0,0 0-1,0 0 1,0 0-16,0 0 16,0 0-1,1 0 1,-1 0-1,0 0-15,0 0 32,0 0-32,26-26 15,-26 26 1,0 0-16,0 0 16,0 0-1,0 0 1,0 0-1,0 0 1,0 0 0,26-26-1,-25 26-15,-1 0 16,0 0 0,0 0 15,0 0-16,26-26 17,-26 26-32,0 0 31,0 0-15,0 0-16,0 0 31,0 0 0,0 0-15,-25 0 968,25 0-953,0 0 16</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7925794-38CB-44C2-A4B0-FD748F770A06}" type="datetimeFigureOut">
              <a:rPr lang="en-GB" smtClean="0"/>
              <a:pPr/>
              <a:t>10/07/2026</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B973DA-94F0-46E4-8199-6E48363A8C9E}" type="slidenum">
              <a:rPr lang="en-GB" smtClean="0"/>
              <a:pPr/>
              <a:t>‹#›</a:t>
            </a:fld>
            <a:endParaRPr lang="en-GB"/>
          </a:p>
        </p:txBody>
      </p:sp>
    </p:spTree>
    <p:extLst>
      <p:ext uri="{BB962C8B-B14F-4D97-AF65-F5344CB8AC3E}">
        <p14:creationId xmlns:p14="http://schemas.microsoft.com/office/powerpoint/2010/main" val="10982426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1B973DA-94F0-46E4-8199-6E48363A8C9E}" type="slidenum">
              <a:rPr lang="en-GB" smtClean="0"/>
              <a:pPr/>
              <a:t>3</a:t>
            </a:fld>
            <a:endParaRPr lang="en-GB"/>
          </a:p>
        </p:txBody>
      </p:sp>
    </p:spTree>
    <p:extLst>
      <p:ext uri="{BB962C8B-B14F-4D97-AF65-F5344CB8AC3E}">
        <p14:creationId xmlns:p14="http://schemas.microsoft.com/office/powerpoint/2010/main" val="41218759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8E5F6A7-5201-47A9-8481-487E40697EDB}" type="datetime1">
              <a:rPr lang="en-GB" smtClean="0"/>
              <a:pPr/>
              <a:t>10/07/2026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59C93DD-D615-418B-8732-C4E866F070A2}" type="slidenum">
              <a:rPr lang="en-GB" smtClean="0"/>
              <a:pPr/>
              <a:t>‹#›</a:t>
            </a:fld>
            <a:endParaRPr lang="en-GB"/>
          </a:p>
        </p:txBody>
      </p:sp>
    </p:spTree>
    <p:extLst>
      <p:ext uri="{BB962C8B-B14F-4D97-AF65-F5344CB8AC3E}">
        <p14:creationId xmlns:p14="http://schemas.microsoft.com/office/powerpoint/2010/main" val="6517755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34A65BF-E582-4D38-905D-7F1F73B2D853}" type="datetime1">
              <a:rPr lang="en-GB" smtClean="0"/>
              <a:pPr/>
              <a:t>10/07/2026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59C93DD-D615-418B-8732-C4E866F070A2}" type="slidenum">
              <a:rPr lang="en-GB" smtClean="0"/>
              <a:pPr/>
              <a:t>‹#›</a:t>
            </a:fld>
            <a:endParaRPr lang="en-GB"/>
          </a:p>
        </p:txBody>
      </p:sp>
    </p:spTree>
    <p:extLst>
      <p:ext uri="{BB962C8B-B14F-4D97-AF65-F5344CB8AC3E}">
        <p14:creationId xmlns:p14="http://schemas.microsoft.com/office/powerpoint/2010/main" val="1952058317"/>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34A65BF-E582-4D38-905D-7F1F73B2D853}" type="datetime1">
              <a:rPr lang="en-GB" smtClean="0"/>
              <a:pPr/>
              <a:t>10/07/2026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59C93DD-D615-418B-8732-C4E866F070A2}" type="slidenum">
              <a:rPr lang="en-GB" smtClean="0"/>
              <a:pPr/>
              <a:t>‹#›</a:t>
            </a:fld>
            <a:endParaRPr lang="en-GB"/>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256947905"/>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34A65BF-E582-4D38-905D-7F1F73B2D853}" type="datetime1">
              <a:rPr lang="en-GB" smtClean="0"/>
              <a:pPr/>
              <a:t>10/07/2026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59C93DD-D615-418B-8732-C4E866F070A2}" type="slidenum">
              <a:rPr lang="en-GB" smtClean="0"/>
              <a:pPr/>
              <a:t>‹#›</a:t>
            </a:fld>
            <a:endParaRPr lang="en-GB"/>
          </a:p>
        </p:txBody>
      </p:sp>
    </p:spTree>
    <p:extLst>
      <p:ext uri="{BB962C8B-B14F-4D97-AF65-F5344CB8AC3E}">
        <p14:creationId xmlns:p14="http://schemas.microsoft.com/office/powerpoint/2010/main" val="3868643880"/>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34A65BF-E582-4D38-905D-7F1F73B2D853}" type="datetime1">
              <a:rPr lang="en-GB" smtClean="0"/>
              <a:pPr/>
              <a:t>10/07/2026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59C93DD-D615-418B-8732-C4E866F070A2}" type="slidenum">
              <a:rPr lang="en-GB" smtClean="0"/>
              <a:pPr/>
              <a:t>‹#›</a:t>
            </a:fld>
            <a:endParaRPr lang="en-GB"/>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017305178"/>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34A65BF-E582-4D38-905D-7F1F73B2D853}" type="datetime1">
              <a:rPr lang="en-GB" smtClean="0"/>
              <a:pPr/>
              <a:t>10/07/2026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59C93DD-D615-418B-8732-C4E866F070A2}" type="slidenum">
              <a:rPr lang="en-GB" smtClean="0"/>
              <a:pPr/>
              <a:t>‹#›</a:t>
            </a:fld>
            <a:endParaRPr lang="en-GB"/>
          </a:p>
        </p:txBody>
      </p:sp>
    </p:spTree>
    <p:extLst>
      <p:ext uri="{BB962C8B-B14F-4D97-AF65-F5344CB8AC3E}">
        <p14:creationId xmlns:p14="http://schemas.microsoft.com/office/powerpoint/2010/main" val="2963872055"/>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B1F82-2ED1-40C8-ACE3-62612CC640AF}" type="datetime1">
              <a:rPr lang="en-GB" smtClean="0"/>
              <a:pPr/>
              <a:t>10/07/2026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59C93DD-D615-418B-8732-C4E866F070A2}" type="slidenum">
              <a:rPr lang="en-GB" smtClean="0"/>
              <a:pPr/>
              <a:t>‹#›</a:t>
            </a:fld>
            <a:endParaRPr lang="en-GB"/>
          </a:p>
        </p:txBody>
      </p:sp>
    </p:spTree>
    <p:extLst>
      <p:ext uri="{BB962C8B-B14F-4D97-AF65-F5344CB8AC3E}">
        <p14:creationId xmlns:p14="http://schemas.microsoft.com/office/powerpoint/2010/main" val="11802370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088F25B-0D03-4523-9E46-7C415CC9C7DA}" type="datetime1">
              <a:rPr lang="en-GB" smtClean="0"/>
              <a:pPr/>
              <a:t>10/07/2026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59C93DD-D615-418B-8732-C4E866F070A2}" type="slidenum">
              <a:rPr lang="en-GB" smtClean="0"/>
              <a:pPr/>
              <a:t>‹#›</a:t>
            </a:fld>
            <a:endParaRPr lang="en-GB"/>
          </a:p>
        </p:txBody>
      </p:sp>
    </p:spTree>
    <p:extLst>
      <p:ext uri="{BB962C8B-B14F-4D97-AF65-F5344CB8AC3E}">
        <p14:creationId xmlns:p14="http://schemas.microsoft.com/office/powerpoint/2010/main" val="1522920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591B143-4A97-49E6-B687-3DB7BBDA3518}" type="datetime1">
              <a:rPr lang="en-GB" smtClean="0"/>
              <a:pPr/>
              <a:t>10/07/2026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59C93DD-D615-418B-8732-C4E866F070A2}" type="slidenum">
              <a:rPr lang="en-GB" smtClean="0"/>
              <a:pPr/>
              <a:t>‹#›</a:t>
            </a:fld>
            <a:endParaRPr lang="en-GB"/>
          </a:p>
        </p:txBody>
      </p:sp>
    </p:spTree>
    <p:extLst>
      <p:ext uri="{BB962C8B-B14F-4D97-AF65-F5344CB8AC3E}">
        <p14:creationId xmlns:p14="http://schemas.microsoft.com/office/powerpoint/2010/main" val="1080799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37569C0-9D26-4786-B01C-DC4A2B55BACC}" type="datetime1">
              <a:rPr lang="en-GB" smtClean="0"/>
              <a:pPr/>
              <a:t>10/07/2026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59C93DD-D615-418B-8732-C4E866F070A2}" type="slidenum">
              <a:rPr lang="en-GB" smtClean="0"/>
              <a:pPr/>
              <a:t>‹#›</a:t>
            </a:fld>
            <a:endParaRPr lang="en-GB"/>
          </a:p>
        </p:txBody>
      </p:sp>
    </p:spTree>
    <p:extLst>
      <p:ext uri="{BB962C8B-B14F-4D97-AF65-F5344CB8AC3E}">
        <p14:creationId xmlns:p14="http://schemas.microsoft.com/office/powerpoint/2010/main" val="3414008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EBBC0F6-92BD-4B88-B3D6-12C783C2A97D}" type="datetime1">
              <a:rPr lang="en-GB" smtClean="0"/>
              <a:pPr/>
              <a:t>10/07/2026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59C93DD-D615-418B-8732-C4E866F070A2}" type="slidenum">
              <a:rPr lang="en-GB" smtClean="0"/>
              <a:pPr/>
              <a:t>‹#›</a:t>
            </a:fld>
            <a:endParaRPr lang="en-GB"/>
          </a:p>
        </p:txBody>
      </p:sp>
    </p:spTree>
    <p:extLst>
      <p:ext uri="{BB962C8B-B14F-4D97-AF65-F5344CB8AC3E}">
        <p14:creationId xmlns:p14="http://schemas.microsoft.com/office/powerpoint/2010/main" val="1842996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CF521C1-0E14-41AF-BA5E-044AD310DC96}" type="datetime1">
              <a:rPr lang="en-GB" smtClean="0"/>
              <a:pPr/>
              <a:t>10/07/2026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59C93DD-D615-418B-8732-C4E866F070A2}" type="slidenum">
              <a:rPr lang="en-GB" smtClean="0"/>
              <a:pPr/>
              <a:t>‹#›</a:t>
            </a:fld>
            <a:endParaRPr lang="en-GB"/>
          </a:p>
        </p:txBody>
      </p:sp>
    </p:spTree>
    <p:extLst>
      <p:ext uri="{BB962C8B-B14F-4D97-AF65-F5344CB8AC3E}">
        <p14:creationId xmlns:p14="http://schemas.microsoft.com/office/powerpoint/2010/main" val="6146228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A68CCDD1-4AFE-4424-AEDB-53A9A7CAAD37}" type="datetime1">
              <a:rPr lang="en-GB" smtClean="0"/>
              <a:pPr/>
              <a:t>10/07/2026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59C93DD-D615-418B-8732-C4E866F070A2}" type="slidenum">
              <a:rPr lang="en-GB" smtClean="0"/>
              <a:pPr/>
              <a:t>‹#›</a:t>
            </a:fld>
            <a:endParaRPr lang="en-GB"/>
          </a:p>
        </p:txBody>
      </p:sp>
    </p:spTree>
    <p:extLst>
      <p:ext uri="{BB962C8B-B14F-4D97-AF65-F5344CB8AC3E}">
        <p14:creationId xmlns:p14="http://schemas.microsoft.com/office/powerpoint/2010/main" val="22424520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38C7B8-C6DD-40C0-94DA-120223139419}" type="datetime1">
              <a:rPr lang="en-GB" smtClean="0"/>
              <a:pPr/>
              <a:t>10/07/2026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59C93DD-D615-418B-8732-C4E866F070A2}" type="slidenum">
              <a:rPr lang="en-GB" smtClean="0"/>
              <a:pPr/>
              <a:t>‹#›</a:t>
            </a:fld>
            <a:endParaRPr lang="en-GB"/>
          </a:p>
        </p:txBody>
      </p:sp>
    </p:spTree>
    <p:extLst>
      <p:ext uri="{BB962C8B-B14F-4D97-AF65-F5344CB8AC3E}">
        <p14:creationId xmlns:p14="http://schemas.microsoft.com/office/powerpoint/2010/main" val="30698762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p>
        </p:txBody>
      </p:sp>
      <p:sp>
        <p:nvSpPr>
          <p:cNvPr id="3" name="Content Placeholder 2"/>
          <p:cNvSpPr>
            <a:spLocks noGrp="1"/>
          </p:cNvSpPr>
          <p:nvPr>
            <p:ph idx="1"/>
          </p:nvPr>
        </p:nvSpPr>
        <p:spPr>
          <a:xfrm>
            <a:off x="3571275" y="514925"/>
            <a:ext cx="3386037"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1FCA0B1C-265D-4C33-8946-A334AC5B27FB}" type="datetime1">
              <a:rPr lang="en-GB" smtClean="0"/>
              <a:pPr/>
              <a:t>10/07/2026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59C93DD-D615-418B-8732-C4E866F070A2}" type="slidenum">
              <a:rPr lang="en-GB" smtClean="0"/>
              <a:pPr/>
              <a:t>‹#›</a:t>
            </a:fld>
            <a:endParaRPr lang="en-GB"/>
          </a:p>
        </p:txBody>
      </p:sp>
    </p:spTree>
    <p:extLst>
      <p:ext uri="{BB962C8B-B14F-4D97-AF65-F5344CB8AC3E}">
        <p14:creationId xmlns:p14="http://schemas.microsoft.com/office/powerpoint/2010/main" val="41875985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35FFACAE-344E-48EE-9298-2B77103EA5AA}" type="datetime1">
              <a:rPr lang="en-GB" smtClean="0"/>
              <a:pPr/>
              <a:t>10/07/2026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59C93DD-D615-418B-8732-C4E866F070A2}" type="slidenum">
              <a:rPr lang="en-GB" smtClean="0"/>
              <a:pPr/>
              <a:t>‹#›</a:t>
            </a:fld>
            <a:endParaRPr lang="en-GB"/>
          </a:p>
        </p:txBody>
      </p:sp>
    </p:spTree>
    <p:extLst>
      <p:ext uri="{BB962C8B-B14F-4D97-AF65-F5344CB8AC3E}">
        <p14:creationId xmlns:p14="http://schemas.microsoft.com/office/powerpoint/2010/main" val="37060181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34A65BF-E582-4D38-905D-7F1F73B2D853}" type="datetime1">
              <a:rPr lang="en-GB" smtClean="0"/>
              <a:pPr/>
              <a:t>10/07/2026</a:t>
            </a:fld>
            <a:endParaRPr lang="en-GB"/>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259C93DD-D615-418B-8732-C4E866F070A2}" type="slidenum">
              <a:rPr lang="en-GB" smtClean="0"/>
              <a:pPr/>
              <a:t>‹#›</a:t>
            </a:fld>
            <a:endParaRPr lang="en-GB"/>
          </a:p>
        </p:txBody>
      </p:sp>
    </p:spTree>
    <p:extLst>
      <p:ext uri="{BB962C8B-B14F-4D97-AF65-F5344CB8AC3E}">
        <p14:creationId xmlns:p14="http://schemas.microsoft.com/office/powerpoint/2010/main" val="1440448865"/>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hyperlink" Target="http://www.google.co.uk/url?sa=i&amp;rct=j&amp;q=&amp;esrc=s&amp;source=images&amp;cd=&amp;cad=rja&amp;uact=8&amp;ved=0ahUKEwjUu5KNxKbKAhVBfhoKHSH5CBYQjRwIBw&amp;url=http://www.uvinfosys.com/elearn1.html&amp;psig=AFQjCNEQkGAf43GBdfA9_pLIapxPXemtuA&amp;ust=1452765666201079" TargetMode="External"/><Relationship Id="rId7" Type="http://schemas.openxmlformats.org/officeDocument/2006/relationships/image" Target="../media/image11.png"/><Relationship Id="rId2" Type="http://schemas.openxmlformats.org/officeDocument/2006/relationships/hyperlink" Target="https://lenham.kent.sch.uk/our-classes/year-5/" TargetMode="Externa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customXml" Target="../ink/ink2.xml"/><Relationship Id="rId13" Type="http://schemas.openxmlformats.org/officeDocument/2006/relationships/image" Target="../media/image18.png"/><Relationship Id="rId3" Type="http://schemas.openxmlformats.org/officeDocument/2006/relationships/image" Target="../media/image15.png"/><Relationship Id="rId7" Type="http://schemas.openxmlformats.org/officeDocument/2006/relationships/image" Target="../media/image150.png"/><Relationship Id="rId12" Type="http://schemas.openxmlformats.org/officeDocument/2006/relationships/customXml" Target="../ink/ink4.xml"/><Relationship Id="rId2" Type="http://schemas.openxmlformats.org/officeDocument/2006/relationships/image" Target="../media/image14.png"/><Relationship Id="rId16"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customXml" Target="../ink/ink1.xml"/><Relationship Id="rId11" Type="http://schemas.openxmlformats.org/officeDocument/2006/relationships/image" Target="../media/image170.png"/><Relationship Id="rId5" Type="http://schemas.openxmlformats.org/officeDocument/2006/relationships/image" Target="../media/image17.png"/><Relationship Id="rId15" Type="http://schemas.openxmlformats.org/officeDocument/2006/relationships/image" Target="../media/image19.png"/><Relationship Id="rId10" Type="http://schemas.openxmlformats.org/officeDocument/2006/relationships/customXml" Target="../ink/ink3.xml"/><Relationship Id="rId4" Type="http://schemas.openxmlformats.org/officeDocument/2006/relationships/image" Target="../media/image16.png"/><Relationship Id="rId9" Type="http://schemas.openxmlformats.org/officeDocument/2006/relationships/image" Target="../media/image160.png"/><Relationship Id="rId14" Type="http://schemas.openxmlformats.org/officeDocument/2006/relationships/customXml" Target="../ink/ink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30595" y="1412776"/>
            <a:ext cx="5826719" cy="2638060"/>
          </a:xfrm>
        </p:spPr>
        <p:txBody>
          <a:bodyPr/>
          <a:lstStyle/>
          <a:p>
            <a:pPr algn="l"/>
            <a:r>
              <a:rPr lang="en-GB" b="1"/>
              <a:t>Welcome </a:t>
            </a:r>
            <a:br>
              <a:rPr lang="en-GB" b="1"/>
            </a:br>
            <a:r>
              <a:rPr lang="en-GB" b="1"/>
              <a:t>to </a:t>
            </a:r>
            <a:br>
              <a:rPr lang="en-GB" b="1"/>
            </a:br>
            <a:r>
              <a:rPr lang="en-GB" b="1"/>
              <a:t>Year 5</a:t>
            </a:r>
          </a:p>
        </p:txBody>
      </p:sp>
      <p:sp>
        <p:nvSpPr>
          <p:cNvPr id="3" name="Subtitle 2"/>
          <p:cNvSpPr>
            <a:spLocks noGrp="1"/>
          </p:cNvSpPr>
          <p:nvPr>
            <p:ph type="subTitle" idx="1"/>
          </p:nvPr>
        </p:nvSpPr>
        <p:spPr>
          <a:xfrm>
            <a:off x="1259632" y="4567260"/>
            <a:ext cx="6393733" cy="1096899"/>
          </a:xfrm>
        </p:spPr>
        <p:txBody>
          <a:bodyPr>
            <a:normAutofit fontScale="70000" lnSpcReduction="20000"/>
          </a:bodyPr>
          <a:lstStyle/>
          <a:p>
            <a:endParaRPr lang="en-GB" dirty="0"/>
          </a:p>
          <a:p>
            <a:r>
              <a:rPr lang="en-GB" sz="3400" dirty="0">
                <a:solidFill>
                  <a:schemeClr val="tx1"/>
                </a:solidFill>
              </a:rPr>
              <a:t>‘Meet the Teacher’</a:t>
            </a:r>
          </a:p>
          <a:p>
            <a:r>
              <a:rPr lang="en-GB" sz="3400" dirty="0">
                <a:solidFill>
                  <a:schemeClr val="tx1"/>
                </a:solidFill>
              </a:rPr>
              <a:t>Monday13th July 2026</a:t>
            </a:r>
          </a:p>
        </p:txBody>
      </p:sp>
      <p:sp>
        <p:nvSpPr>
          <p:cNvPr id="4" name="Slide Number Placeholder 3"/>
          <p:cNvSpPr>
            <a:spLocks noGrp="1"/>
          </p:cNvSpPr>
          <p:nvPr>
            <p:ph type="sldNum" sz="quarter" idx="12"/>
          </p:nvPr>
        </p:nvSpPr>
        <p:spPr/>
        <p:txBody>
          <a:bodyPr/>
          <a:lstStyle/>
          <a:p>
            <a:fld id="{259C93DD-D615-418B-8732-C4E866F070A2}" type="slidenum">
              <a:rPr lang="en-GB" smtClean="0"/>
              <a:pPr/>
              <a:t>1</a:t>
            </a:fld>
            <a:endParaRPr lang="en-GB"/>
          </a:p>
        </p:txBody>
      </p:sp>
      <p:pic>
        <p:nvPicPr>
          <p:cNvPr id="7" name="Picture 6">
            <a:extLst>
              <a:ext uri="{FF2B5EF4-FFF2-40B4-BE49-F238E27FC236}">
                <a16:creationId xmlns:a16="http://schemas.microsoft.com/office/drawing/2014/main" id="{37ACFE06-4D5D-4212-9D6F-92AF553DCA7F}"/>
              </a:ext>
            </a:extLst>
          </p:cNvPr>
          <p:cNvPicPr>
            <a:picLocks noChangeAspect="1"/>
          </p:cNvPicPr>
          <p:nvPr/>
        </p:nvPicPr>
        <p:blipFill>
          <a:blip r:embed="rId2"/>
          <a:stretch>
            <a:fillRect/>
          </a:stretch>
        </p:blipFill>
        <p:spPr>
          <a:xfrm rot="1296387">
            <a:off x="5499886" y="679374"/>
            <a:ext cx="3067050" cy="2105025"/>
          </a:xfrm>
          <a:prstGeom prst="rect">
            <a:avLst/>
          </a:prstGeom>
        </p:spPr>
      </p:pic>
    </p:spTree>
    <p:extLst>
      <p:ext uri="{BB962C8B-B14F-4D97-AF65-F5344CB8AC3E}">
        <p14:creationId xmlns:p14="http://schemas.microsoft.com/office/powerpoint/2010/main" val="833609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87477"/>
            <a:ext cx="6255488" cy="792088"/>
          </a:xfrm>
        </p:spPr>
        <p:txBody>
          <a:bodyPr/>
          <a:lstStyle/>
          <a:p>
            <a:pPr algn="l"/>
            <a:r>
              <a:rPr lang="en-GB"/>
              <a:t>Year 5 key information</a:t>
            </a:r>
          </a:p>
        </p:txBody>
      </p:sp>
      <p:sp>
        <p:nvSpPr>
          <p:cNvPr id="3" name="Text Placeholder 2"/>
          <p:cNvSpPr>
            <a:spLocks noGrp="1"/>
          </p:cNvSpPr>
          <p:nvPr>
            <p:ph type="body" idx="1"/>
          </p:nvPr>
        </p:nvSpPr>
        <p:spPr>
          <a:xfrm>
            <a:off x="539552" y="894464"/>
            <a:ext cx="7635230" cy="5173065"/>
          </a:xfrm>
        </p:spPr>
        <p:txBody>
          <a:bodyPr>
            <a:noAutofit/>
          </a:bodyPr>
          <a:lstStyle/>
          <a:p>
            <a:r>
              <a:rPr lang="en-GB" sz="1600" b="1" u="sng" dirty="0">
                <a:solidFill>
                  <a:schemeClr val="tx1"/>
                </a:solidFill>
              </a:rPr>
              <a:t>Y5 page of Website</a:t>
            </a:r>
          </a:p>
          <a:p>
            <a:r>
              <a:rPr lang="en-GB" sz="1400" dirty="0">
                <a:solidFill>
                  <a:schemeClr val="tx1"/>
                </a:solidFill>
              </a:rPr>
              <a:t>Events will be posted on the  Y5 page of website. It is a key way keeping up to date. It will give include details of any homework set. </a:t>
            </a:r>
            <a:endParaRPr lang="en-GB">
              <a:solidFill>
                <a:schemeClr val="tx1"/>
              </a:solidFill>
            </a:endParaRPr>
          </a:p>
          <a:p>
            <a:pPr algn="l"/>
            <a:r>
              <a:rPr lang="en-GB" sz="1600" b="1" u="sng" dirty="0">
                <a:solidFill>
                  <a:schemeClr val="tx1"/>
                </a:solidFill>
              </a:rPr>
              <a:t>Swimming</a:t>
            </a:r>
          </a:p>
          <a:p>
            <a:r>
              <a:rPr lang="en-GB" sz="1600" dirty="0">
                <a:solidFill>
                  <a:schemeClr val="tx1"/>
                </a:solidFill>
              </a:rPr>
              <a:t>Year 5 will be completing the statutory swimming sessions (tbc, hopefully in Term 2).</a:t>
            </a:r>
          </a:p>
          <a:p>
            <a:r>
              <a:rPr lang="en-GB" sz="1600" b="1" u="sng" dirty="0">
                <a:solidFill>
                  <a:schemeClr val="tx1"/>
                </a:solidFill>
              </a:rPr>
              <a:t>PE Kits</a:t>
            </a:r>
            <a:endParaRPr lang="en-GB" sz="1600" b="1" dirty="0">
              <a:solidFill>
                <a:schemeClr val="tx1"/>
              </a:solidFill>
            </a:endParaRPr>
          </a:p>
          <a:p>
            <a:r>
              <a:rPr lang="en-GB" sz="1600" dirty="0">
                <a:solidFill>
                  <a:schemeClr val="tx1"/>
                </a:solidFill>
              </a:rPr>
              <a:t>NAMED clothing required. Please ensure it is appropriate for the weather conditions as lessons will be indoors and outdoors. Correct footwear is required.</a:t>
            </a:r>
          </a:p>
          <a:p>
            <a:pPr algn="l"/>
            <a:r>
              <a:rPr lang="en-GB" sz="1600" b="1" u="sng" dirty="0">
                <a:solidFill>
                  <a:schemeClr val="tx1"/>
                </a:solidFill>
              </a:rPr>
              <a:t>Pencil Cases</a:t>
            </a:r>
          </a:p>
          <a:p>
            <a:r>
              <a:rPr lang="en-GB" sz="1600" dirty="0">
                <a:solidFill>
                  <a:schemeClr val="tx1"/>
                </a:solidFill>
              </a:rPr>
              <a:t>A pencil case containing the essential stationery items are provided. NO OTHER pencil cases are necessary.  </a:t>
            </a:r>
          </a:p>
          <a:p>
            <a:pPr algn="l"/>
            <a:r>
              <a:rPr lang="en-GB" sz="1600" b="1" u="sng" dirty="0">
                <a:solidFill>
                  <a:schemeClr val="tx1"/>
                </a:solidFill>
              </a:rPr>
              <a:t>Water Bottles</a:t>
            </a:r>
            <a:endParaRPr lang="en-GB" sz="1600" b="1" dirty="0">
              <a:solidFill>
                <a:schemeClr val="tx1"/>
              </a:solidFill>
            </a:endParaRPr>
          </a:p>
          <a:p>
            <a:r>
              <a:rPr lang="en-GB" sz="1600" dirty="0">
                <a:solidFill>
                  <a:schemeClr val="tx1"/>
                </a:solidFill>
              </a:rPr>
              <a:t>Children have access to their bottles during the day.</a:t>
            </a:r>
          </a:p>
          <a:p>
            <a:pPr algn="l"/>
            <a:r>
              <a:rPr lang="en-GB" sz="1600" b="1" u="sng" dirty="0">
                <a:solidFill>
                  <a:schemeClr val="tx1"/>
                </a:solidFill>
              </a:rPr>
              <a:t>Wellies</a:t>
            </a:r>
          </a:p>
          <a:p>
            <a:r>
              <a:rPr lang="en-GB" sz="1600" dirty="0">
                <a:solidFill>
                  <a:schemeClr val="tx1"/>
                </a:solidFill>
              </a:rPr>
              <a:t>We try and use the field as much as possible across the year, so a named pair of wellies is essential. </a:t>
            </a:r>
          </a:p>
        </p:txBody>
      </p:sp>
      <p:pic>
        <p:nvPicPr>
          <p:cNvPr id="5" name="Picture 4"/>
          <p:cNvPicPr>
            <a:picLocks noChangeAspect="1"/>
          </p:cNvPicPr>
          <p:nvPr/>
        </p:nvPicPr>
        <p:blipFill>
          <a:blip r:embed="rId2"/>
          <a:stretch>
            <a:fillRect/>
          </a:stretch>
        </p:blipFill>
        <p:spPr>
          <a:xfrm rot="1046412">
            <a:off x="7484096" y="-133434"/>
            <a:ext cx="1738214" cy="1628432"/>
          </a:xfrm>
          <a:prstGeom prst="rect">
            <a:avLst/>
          </a:prstGeom>
        </p:spPr>
      </p:pic>
    </p:spTree>
    <p:extLst>
      <p:ext uri="{BB962C8B-B14F-4D97-AF65-F5344CB8AC3E}">
        <p14:creationId xmlns:p14="http://schemas.microsoft.com/office/powerpoint/2010/main" val="42313003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89884C2-F659-97CF-3A69-773C43B03612}"/>
              </a:ext>
            </a:extLst>
          </p:cNvPr>
          <p:cNvSpPr>
            <a:spLocks noGrp="1"/>
          </p:cNvSpPr>
          <p:nvPr>
            <p:ph type="sldNum" sz="quarter" idx="12"/>
          </p:nvPr>
        </p:nvSpPr>
        <p:spPr/>
        <p:txBody>
          <a:bodyPr/>
          <a:lstStyle/>
          <a:p>
            <a:fld id="{259C93DD-D615-418B-8732-C4E866F070A2}" type="slidenum">
              <a:rPr lang="en-GB" smtClean="0"/>
              <a:pPr/>
              <a:t>11</a:t>
            </a:fld>
            <a:endParaRPr lang="en-GB"/>
          </a:p>
        </p:txBody>
      </p:sp>
      <p:sp>
        <p:nvSpPr>
          <p:cNvPr id="3" name="TextBox 2">
            <a:extLst>
              <a:ext uri="{FF2B5EF4-FFF2-40B4-BE49-F238E27FC236}">
                <a16:creationId xmlns:a16="http://schemas.microsoft.com/office/drawing/2014/main" id="{A10F96DC-6250-FFBC-06EB-81EE7186C9E0}"/>
              </a:ext>
            </a:extLst>
          </p:cNvPr>
          <p:cNvSpPr txBox="1"/>
          <p:nvPr/>
        </p:nvSpPr>
        <p:spPr>
          <a:xfrm>
            <a:off x="487391" y="528007"/>
            <a:ext cx="6652591"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Please consider whether your child is ready for a phone and whether a smart phone is the correct choice. </a:t>
            </a:r>
          </a:p>
        </p:txBody>
      </p:sp>
      <p:pic>
        <p:nvPicPr>
          <p:cNvPr id="2" name="Picture 1" descr="A screenshot of a social media page&#10;&#10;AI-generated content may be incorrect.">
            <a:extLst>
              <a:ext uri="{FF2B5EF4-FFF2-40B4-BE49-F238E27FC236}">
                <a16:creationId xmlns:a16="http://schemas.microsoft.com/office/drawing/2014/main" id="{E2DEF117-9193-73E1-DD4C-EE2DEA129A9B}"/>
              </a:ext>
            </a:extLst>
          </p:cNvPr>
          <p:cNvPicPr>
            <a:picLocks noChangeAspect="1"/>
          </p:cNvPicPr>
          <p:nvPr/>
        </p:nvPicPr>
        <p:blipFill>
          <a:blip r:embed="rId2"/>
          <a:stretch>
            <a:fillRect/>
          </a:stretch>
        </p:blipFill>
        <p:spPr>
          <a:xfrm>
            <a:off x="195302" y="1285875"/>
            <a:ext cx="8705369" cy="4929787"/>
          </a:xfrm>
          <a:prstGeom prst="rect">
            <a:avLst/>
          </a:prstGeom>
        </p:spPr>
      </p:pic>
    </p:spTree>
    <p:extLst>
      <p:ext uri="{BB962C8B-B14F-4D97-AF65-F5344CB8AC3E}">
        <p14:creationId xmlns:p14="http://schemas.microsoft.com/office/powerpoint/2010/main" val="32858680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a:t>The staff</a:t>
            </a:r>
          </a:p>
        </p:txBody>
      </p:sp>
      <p:sp>
        <p:nvSpPr>
          <p:cNvPr id="2" name="Content Placeholder 1"/>
          <p:cNvSpPr>
            <a:spLocks noGrp="1"/>
          </p:cNvSpPr>
          <p:nvPr>
            <p:ph idx="1"/>
          </p:nvPr>
        </p:nvSpPr>
        <p:spPr>
          <a:xfrm>
            <a:off x="755576" y="2372070"/>
            <a:ext cx="6347714" cy="3880773"/>
          </a:xfrm>
        </p:spPr>
        <p:txBody>
          <a:bodyPr vert="horz" lIns="91440" tIns="45720" rIns="91440" bIns="45720" rtlCol="0" anchor="t">
            <a:normAutofit/>
          </a:bodyPr>
          <a:lstStyle/>
          <a:p>
            <a:r>
              <a:rPr lang="en-GB" sz="2400" b="1" dirty="0">
                <a:solidFill>
                  <a:schemeClr val="tx1"/>
                </a:solidFill>
              </a:rPr>
              <a:t>Mrs Martin</a:t>
            </a:r>
          </a:p>
          <a:p>
            <a:pPr marL="0" indent="0">
              <a:buNone/>
            </a:pPr>
            <a:endParaRPr lang="en-GB" dirty="0">
              <a:solidFill>
                <a:schemeClr val="tx1"/>
              </a:solidFill>
            </a:endParaRPr>
          </a:p>
          <a:p>
            <a:pPr marL="0" indent="0">
              <a:buNone/>
            </a:pPr>
            <a:endParaRPr lang="en-GB" sz="2000" i="0" dirty="0">
              <a:solidFill>
                <a:schemeClr val="tx1"/>
              </a:solidFill>
            </a:endParaRPr>
          </a:p>
          <a:p>
            <a:pPr fontAlgn="base"/>
            <a:r>
              <a:rPr lang="en-GB" sz="2400" b="1" dirty="0"/>
              <a:t>Mrs Filmer </a:t>
            </a:r>
            <a:endParaRPr lang="en-US" sz="2400" b="1" dirty="0">
              <a:solidFill>
                <a:srgbClr val="404040"/>
              </a:solidFill>
            </a:endParaRPr>
          </a:p>
          <a:p>
            <a:endParaRPr lang="en-GB" sz="2400" b="1" i="0" dirty="0"/>
          </a:p>
          <a:p>
            <a:r>
              <a:rPr lang="en-GB" sz="2400" b="1" dirty="0"/>
              <a:t>Mrs Wheater (PPA release cover)</a:t>
            </a:r>
          </a:p>
          <a:p>
            <a:endParaRPr lang="en-GB" sz="2000" dirty="0"/>
          </a:p>
        </p:txBody>
      </p:sp>
      <p:sp>
        <p:nvSpPr>
          <p:cNvPr id="3" name="Slide Number Placeholder 2"/>
          <p:cNvSpPr>
            <a:spLocks noGrp="1"/>
          </p:cNvSpPr>
          <p:nvPr>
            <p:ph type="sldNum" sz="quarter" idx="12"/>
          </p:nvPr>
        </p:nvSpPr>
        <p:spPr/>
        <p:txBody>
          <a:bodyPr/>
          <a:lstStyle/>
          <a:p>
            <a:fld id="{259C93DD-D615-418B-8732-C4E866F070A2}" type="slidenum">
              <a:rPr lang="en-GB" smtClean="0"/>
              <a:pPr/>
              <a:t>2</a:t>
            </a:fld>
            <a:endParaRPr lang="en-GB"/>
          </a:p>
        </p:txBody>
      </p:sp>
      <p:pic>
        <p:nvPicPr>
          <p:cNvPr id="5" name="Picture 4"/>
          <p:cNvPicPr>
            <a:picLocks noChangeAspect="1"/>
          </p:cNvPicPr>
          <p:nvPr/>
        </p:nvPicPr>
        <p:blipFill>
          <a:blip r:embed="rId2"/>
          <a:stretch>
            <a:fillRect/>
          </a:stretch>
        </p:blipFill>
        <p:spPr>
          <a:xfrm rot="947439">
            <a:off x="6102350" y="490540"/>
            <a:ext cx="2590800" cy="2609850"/>
          </a:xfrm>
          <a:prstGeom prst="rect">
            <a:avLst/>
          </a:prstGeom>
        </p:spPr>
      </p:pic>
      <p:pic>
        <p:nvPicPr>
          <p:cNvPr id="7" name="Picture 6">
            <a:extLst>
              <a:ext uri="{FF2B5EF4-FFF2-40B4-BE49-F238E27FC236}">
                <a16:creationId xmlns:a16="http://schemas.microsoft.com/office/drawing/2014/main" id="{7E59C7D2-205C-BBDD-C37F-181D91BE71B3}"/>
              </a:ext>
            </a:extLst>
          </p:cNvPr>
          <p:cNvPicPr>
            <a:picLocks noChangeAspect="1"/>
          </p:cNvPicPr>
          <p:nvPr/>
        </p:nvPicPr>
        <p:blipFill>
          <a:blip r:embed="rId3"/>
          <a:stretch>
            <a:fillRect/>
          </a:stretch>
        </p:blipFill>
        <p:spPr>
          <a:xfrm>
            <a:off x="5796134" y="81606"/>
            <a:ext cx="3040973" cy="3427717"/>
          </a:xfrm>
          <a:prstGeom prst="rect">
            <a:avLst/>
          </a:prstGeom>
        </p:spPr>
      </p:pic>
      <p:pic>
        <p:nvPicPr>
          <p:cNvPr id="9" name="Picture 8">
            <a:extLst>
              <a:ext uri="{FF2B5EF4-FFF2-40B4-BE49-F238E27FC236}">
                <a16:creationId xmlns:a16="http://schemas.microsoft.com/office/drawing/2014/main" id="{039C0E4D-FE62-EEF9-A5A5-0AF9E090B8DD}"/>
              </a:ext>
            </a:extLst>
          </p:cNvPr>
          <p:cNvPicPr>
            <a:picLocks noChangeAspect="1"/>
          </p:cNvPicPr>
          <p:nvPr/>
        </p:nvPicPr>
        <p:blipFill>
          <a:blip r:embed="rId4"/>
          <a:stretch>
            <a:fillRect/>
          </a:stretch>
        </p:blipFill>
        <p:spPr>
          <a:xfrm>
            <a:off x="3066058" y="2533745"/>
            <a:ext cx="1778700" cy="2200881"/>
          </a:xfrm>
          <a:prstGeom prst="rect">
            <a:avLst/>
          </a:prstGeom>
        </p:spPr>
      </p:pic>
      <p:pic>
        <p:nvPicPr>
          <p:cNvPr id="11" name="Picture 10">
            <a:extLst>
              <a:ext uri="{FF2B5EF4-FFF2-40B4-BE49-F238E27FC236}">
                <a16:creationId xmlns:a16="http://schemas.microsoft.com/office/drawing/2014/main" id="{14195F7C-3F10-A6B6-C81B-F68AAC1F37AD}"/>
              </a:ext>
            </a:extLst>
          </p:cNvPr>
          <p:cNvPicPr>
            <a:picLocks noChangeAspect="1"/>
          </p:cNvPicPr>
          <p:nvPr/>
        </p:nvPicPr>
        <p:blipFill>
          <a:blip r:embed="rId5"/>
          <a:stretch>
            <a:fillRect/>
          </a:stretch>
        </p:blipFill>
        <p:spPr>
          <a:xfrm>
            <a:off x="6151995" y="4220437"/>
            <a:ext cx="1902590" cy="2367176"/>
          </a:xfrm>
          <a:prstGeom prst="rect">
            <a:avLst/>
          </a:prstGeom>
        </p:spPr>
      </p:pic>
    </p:spTree>
    <p:extLst>
      <p:ext uri="{BB962C8B-B14F-4D97-AF65-F5344CB8AC3E}">
        <p14:creationId xmlns:p14="http://schemas.microsoft.com/office/powerpoint/2010/main" val="1860374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374843" y="149201"/>
            <a:ext cx="2450233" cy="803176"/>
          </a:xfrm>
        </p:spPr>
        <p:txBody>
          <a:bodyPr/>
          <a:lstStyle/>
          <a:p>
            <a:r>
              <a:rPr lang="en-GB" b="1">
                <a:solidFill>
                  <a:schemeClr val="tx1"/>
                </a:solidFill>
              </a:rPr>
              <a:t>Key dates </a:t>
            </a:r>
          </a:p>
        </p:txBody>
      </p:sp>
      <p:pic>
        <p:nvPicPr>
          <p:cNvPr id="6" name="Picture 5"/>
          <p:cNvPicPr>
            <a:picLocks noChangeAspect="1"/>
          </p:cNvPicPr>
          <p:nvPr/>
        </p:nvPicPr>
        <p:blipFill>
          <a:blip r:embed="rId3"/>
          <a:stretch>
            <a:fillRect/>
          </a:stretch>
        </p:blipFill>
        <p:spPr>
          <a:xfrm rot="790799">
            <a:off x="6851164" y="249664"/>
            <a:ext cx="1012895" cy="1139866"/>
          </a:xfrm>
          <a:prstGeom prst="rect">
            <a:avLst/>
          </a:prstGeom>
        </p:spPr>
      </p:pic>
      <p:sp>
        <p:nvSpPr>
          <p:cNvPr id="7" name="Content Placeholder 6">
            <a:extLst>
              <a:ext uri="{FF2B5EF4-FFF2-40B4-BE49-F238E27FC236}">
                <a16:creationId xmlns:a16="http://schemas.microsoft.com/office/drawing/2014/main" id="{1D357339-6595-4197-BB9D-77B7D1F51E1B}"/>
              </a:ext>
            </a:extLst>
          </p:cNvPr>
          <p:cNvSpPr>
            <a:spLocks noGrp="1"/>
          </p:cNvSpPr>
          <p:nvPr>
            <p:ph idx="1"/>
          </p:nvPr>
        </p:nvSpPr>
        <p:spPr>
          <a:xfrm>
            <a:off x="682296" y="2531892"/>
            <a:ext cx="6784465" cy="3880773"/>
          </a:xfrm>
        </p:spPr>
        <p:txBody>
          <a:bodyPr vert="horz" lIns="91440" tIns="45720" rIns="91440" bIns="45720" rtlCol="0" anchor="t">
            <a:normAutofit lnSpcReduction="10000"/>
          </a:bodyPr>
          <a:lstStyle/>
          <a:p>
            <a:endParaRPr lang="en-GB" sz="2000" b="1" dirty="0">
              <a:solidFill>
                <a:schemeClr val="tx1"/>
              </a:solidFill>
            </a:endParaRPr>
          </a:p>
          <a:p>
            <a:r>
              <a:rPr lang="en-GB" sz="2000" b="1" dirty="0">
                <a:solidFill>
                  <a:schemeClr val="tx1"/>
                </a:solidFill>
              </a:rPr>
              <a:t>First day back – Wednesday 2</a:t>
            </a:r>
            <a:r>
              <a:rPr lang="en-GB" sz="2000" b="1" baseline="30000" dirty="0">
                <a:solidFill>
                  <a:schemeClr val="tx1"/>
                </a:solidFill>
              </a:rPr>
              <a:t>th</a:t>
            </a:r>
            <a:r>
              <a:rPr lang="en-GB" sz="2000" b="1" dirty="0">
                <a:solidFill>
                  <a:schemeClr val="tx1"/>
                </a:solidFill>
              </a:rPr>
              <a:t> September</a:t>
            </a:r>
          </a:p>
          <a:p>
            <a:r>
              <a:rPr lang="en-GB" sz="2000" b="1" dirty="0">
                <a:solidFill>
                  <a:schemeClr val="tx1"/>
                </a:solidFill>
              </a:rPr>
              <a:t>Swimming - TBC, hopefully Term 2</a:t>
            </a:r>
          </a:p>
          <a:p>
            <a:r>
              <a:rPr lang="en-GB" sz="2000" b="1" dirty="0">
                <a:solidFill>
                  <a:schemeClr val="tx1"/>
                </a:solidFill>
              </a:rPr>
              <a:t>CAT4 Assessments to inform Kent Test Applications</a:t>
            </a:r>
          </a:p>
          <a:p>
            <a:pPr marL="0" indent="0">
              <a:buNone/>
            </a:pPr>
            <a:r>
              <a:rPr lang="en-GB" dirty="0">
                <a:solidFill>
                  <a:schemeClr val="tx1"/>
                </a:solidFill>
              </a:rPr>
              <a:t>Date to be confirmed (Term 3)</a:t>
            </a:r>
          </a:p>
          <a:p>
            <a:pPr marL="0" indent="0">
              <a:buNone/>
            </a:pPr>
            <a:r>
              <a:rPr lang="en-GB" sz="1400" dirty="0">
                <a:solidFill>
                  <a:srgbClr val="001D35"/>
                </a:solidFill>
                <a:ea typeface="+mn-lt"/>
                <a:cs typeface="+mn-lt"/>
              </a:rPr>
              <a:t> These are a series of tests designed to assess a student's reasoning abilities in four key areas: verbal reasoning, non-verbal reasoning, quantitative reasoning, and spatial ability. These tests are used by schools to understand a student's learning style, academic potential, and to inform teaching strategies</a:t>
            </a:r>
            <a:endParaRPr lang="en-GB" dirty="0"/>
          </a:p>
          <a:p>
            <a:r>
              <a:rPr lang="en-GB" sz="2000" b="1" dirty="0">
                <a:solidFill>
                  <a:schemeClr val="tx1"/>
                </a:solidFill>
              </a:rPr>
              <a:t>PESE Transfer Parent Meetings</a:t>
            </a:r>
          </a:p>
          <a:p>
            <a:pPr marL="0" indent="0">
              <a:buNone/>
            </a:pPr>
            <a:r>
              <a:rPr lang="en-GB" dirty="0">
                <a:solidFill>
                  <a:schemeClr val="tx1"/>
                </a:solidFill>
              </a:rPr>
              <a:t>May/June 2027 – dates to be confirmed.</a:t>
            </a:r>
          </a:p>
        </p:txBody>
      </p:sp>
      <p:pic>
        <p:nvPicPr>
          <p:cNvPr id="8" name="Picture 7">
            <a:extLst>
              <a:ext uri="{FF2B5EF4-FFF2-40B4-BE49-F238E27FC236}">
                <a16:creationId xmlns:a16="http://schemas.microsoft.com/office/drawing/2014/main" id="{9E3F99D0-FF7F-42F4-B593-9C030D677809}"/>
              </a:ext>
            </a:extLst>
          </p:cNvPr>
          <p:cNvPicPr>
            <a:picLocks noChangeAspect="1"/>
          </p:cNvPicPr>
          <p:nvPr/>
        </p:nvPicPr>
        <p:blipFill>
          <a:blip r:embed="rId4"/>
          <a:stretch>
            <a:fillRect/>
          </a:stretch>
        </p:blipFill>
        <p:spPr>
          <a:xfrm>
            <a:off x="217733" y="952377"/>
            <a:ext cx="1656184" cy="1390453"/>
          </a:xfrm>
          <a:prstGeom prst="rect">
            <a:avLst/>
          </a:prstGeom>
        </p:spPr>
      </p:pic>
      <p:sp>
        <p:nvSpPr>
          <p:cNvPr id="9" name="TextBox 8">
            <a:extLst>
              <a:ext uri="{FF2B5EF4-FFF2-40B4-BE49-F238E27FC236}">
                <a16:creationId xmlns:a16="http://schemas.microsoft.com/office/drawing/2014/main" id="{578F724D-3835-47E7-A53B-35FE682F984A}"/>
              </a:ext>
            </a:extLst>
          </p:cNvPr>
          <p:cNvSpPr txBox="1"/>
          <p:nvPr/>
        </p:nvSpPr>
        <p:spPr>
          <a:xfrm>
            <a:off x="2007135" y="1245250"/>
            <a:ext cx="5472608" cy="646331"/>
          </a:xfrm>
          <a:prstGeom prst="rect">
            <a:avLst/>
          </a:prstGeom>
          <a:noFill/>
          <a:ln w="28575">
            <a:solidFill>
              <a:schemeClr val="accent2">
                <a:lumMod val="75000"/>
              </a:schemeClr>
            </a:solidFill>
          </a:ln>
        </p:spPr>
        <p:txBody>
          <a:bodyPr wrap="square" lIns="91440" tIns="45720" rIns="91440" bIns="45720" rtlCol="0" anchor="t">
            <a:spAutoFit/>
          </a:bodyPr>
          <a:lstStyle/>
          <a:p>
            <a:r>
              <a:rPr lang="en-GB" b="1"/>
              <a:t>TERM 1 sessions</a:t>
            </a:r>
          </a:p>
          <a:p>
            <a:r>
              <a:rPr lang="en-GB"/>
              <a:t>Every TUESDAY and THURSDAY</a:t>
            </a:r>
          </a:p>
        </p:txBody>
      </p:sp>
    </p:spTree>
    <p:extLst>
      <p:ext uri="{BB962C8B-B14F-4D97-AF65-F5344CB8AC3E}">
        <p14:creationId xmlns:p14="http://schemas.microsoft.com/office/powerpoint/2010/main" val="28484631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09599" y="609600"/>
            <a:ext cx="6347713" cy="731168"/>
          </a:xfrm>
        </p:spPr>
        <p:txBody>
          <a:bodyPr/>
          <a:lstStyle/>
          <a:p>
            <a:r>
              <a:rPr lang="en-GB"/>
              <a:t>Curriculum Coverage</a:t>
            </a:r>
          </a:p>
        </p:txBody>
      </p:sp>
      <p:sp>
        <p:nvSpPr>
          <p:cNvPr id="2" name="Content Placeholder 1"/>
          <p:cNvSpPr>
            <a:spLocks noGrp="1"/>
          </p:cNvSpPr>
          <p:nvPr>
            <p:ph idx="1"/>
          </p:nvPr>
        </p:nvSpPr>
        <p:spPr>
          <a:xfrm>
            <a:off x="609599" y="1340768"/>
            <a:ext cx="6347714" cy="5184575"/>
          </a:xfrm>
        </p:spPr>
        <p:txBody>
          <a:bodyPr vert="horz" lIns="91440" tIns="45720" rIns="91440" bIns="45720" rtlCol="0" anchor="t">
            <a:normAutofit/>
          </a:bodyPr>
          <a:lstStyle/>
          <a:p>
            <a:r>
              <a:rPr lang="en-GB" sz="2000">
                <a:solidFill>
                  <a:schemeClr val="tx1"/>
                </a:solidFill>
              </a:rPr>
              <a:t>There is a copy of the curriculum coverage on the school website</a:t>
            </a:r>
          </a:p>
          <a:p>
            <a:pPr marL="0" indent="0" algn="ctr">
              <a:buNone/>
            </a:pPr>
            <a:r>
              <a:rPr lang="en-GB" sz="1600">
                <a:hlinkClick r:id="rId2"/>
              </a:rPr>
              <a:t>https://lenham.kent.sch.uk/our-classes/year-5/</a:t>
            </a:r>
            <a:endParaRPr lang="en-GB" sz="1600"/>
          </a:p>
          <a:p>
            <a:pPr marL="0" indent="0">
              <a:buNone/>
            </a:pPr>
            <a:endParaRPr lang="en-GB" sz="2000"/>
          </a:p>
          <a:p>
            <a:pPr marL="0" indent="0">
              <a:buNone/>
            </a:pPr>
            <a:r>
              <a:rPr lang="en-GB" sz="2000"/>
              <a:t>                    </a:t>
            </a:r>
            <a:r>
              <a:rPr lang="en-GB" sz="2000">
                <a:solidFill>
                  <a:schemeClr val="tx1"/>
                </a:solidFill>
              </a:rPr>
              <a:t>Off With Her Head </a:t>
            </a:r>
          </a:p>
          <a:p>
            <a:pPr marL="0" indent="0">
              <a:buNone/>
            </a:pPr>
            <a:endParaRPr lang="en-GB" sz="2000">
              <a:solidFill>
                <a:schemeClr val="tx1"/>
              </a:solidFill>
            </a:endParaRPr>
          </a:p>
          <a:p>
            <a:pPr marL="0" indent="0">
              <a:buNone/>
            </a:pPr>
            <a:endParaRPr lang="en-GB" sz="2000">
              <a:solidFill>
                <a:schemeClr val="tx1"/>
              </a:solidFill>
            </a:endParaRPr>
          </a:p>
          <a:p>
            <a:pPr marL="0" indent="0">
              <a:buNone/>
            </a:pPr>
            <a:r>
              <a:rPr lang="en-GB" sz="2000">
                <a:solidFill>
                  <a:schemeClr val="tx1"/>
                </a:solidFill>
              </a:rPr>
              <a:t>                    Ground-breaking Greeks</a:t>
            </a:r>
          </a:p>
          <a:p>
            <a:pPr marL="0" indent="0">
              <a:buNone/>
            </a:pPr>
            <a:endParaRPr lang="en-GB" sz="2000"/>
          </a:p>
          <a:p>
            <a:pPr marL="0" indent="0">
              <a:buNone/>
            </a:pPr>
            <a:r>
              <a:rPr lang="en-GB" sz="2000"/>
              <a:t>                   </a:t>
            </a:r>
          </a:p>
        </p:txBody>
      </p:sp>
      <p:sp>
        <p:nvSpPr>
          <p:cNvPr id="3" name="Slide Number Placeholder 2"/>
          <p:cNvSpPr>
            <a:spLocks noGrp="1"/>
          </p:cNvSpPr>
          <p:nvPr>
            <p:ph type="sldNum" sz="quarter" idx="12"/>
          </p:nvPr>
        </p:nvSpPr>
        <p:spPr/>
        <p:txBody>
          <a:bodyPr/>
          <a:lstStyle/>
          <a:p>
            <a:fld id="{259C93DD-D615-418B-8732-C4E866F070A2}" type="slidenum">
              <a:rPr lang="en-GB" smtClean="0"/>
              <a:pPr/>
              <a:t>4</a:t>
            </a:fld>
            <a:endParaRPr lang="en-GB"/>
          </a:p>
        </p:txBody>
      </p:sp>
      <p:pic>
        <p:nvPicPr>
          <p:cNvPr id="5" name="irc_mi" descr="http://www.uvinfosys.com/images/elo1.jpg">
            <a:hlinkClick r:id="rId3"/>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164836">
            <a:off x="6720050" y="4673217"/>
            <a:ext cx="1719144" cy="1744984"/>
          </a:xfrm>
          <a:prstGeom prst="rect">
            <a:avLst/>
          </a:prstGeom>
          <a:noFill/>
          <a:ln w="38100">
            <a:solidFill>
              <a:srgbClr val="00B050"/>
            </a:solidFill>
          </a:ln>
        </p:spPr>
      </p:pic>
      <p:pic>
        <p:nvPicPr>
          <p:cNvPr id="6" name="Picture 5">
            <a:extLst>
              <a:ext uri="{FF2B5EF4-FFF2-40B4-BE49-F238E27FC236}">
                <a16:creationId xmlns:a16="http://schemas.microsoft.com/office/drawing/2014/main" id="{0C153687-B607-4C6E-BE91-2574C4EB5B11}"/>
              </a:ext>
            </a:extLst>
          </p:cNvPr>
          <p:cNvPicPr/>
          <p:nvPr/>
        </p:nvPicPr>
        <p:blipFill>
          <a:blip r:embed="rId5"/>
          <a:stretch>
            <a:fillRect/>
          </a:stretch>
        </p:blipFill>
        <p:spPr>
          <a:xfrm>
            <a:off x="974782" y="2631368"/>
            <a:ext cx="1008112" cy="1008112"/>
          </a:xfrm>
          <a:prstGeom prst="rect">
            <a:avLst/>
          </a:prstGeom>
        </p:spPr>
      </p:pic>
      <p:pic>
        <p:nvPicPr>
          <p:cNvPr id="7" name="Picture 6">
            <a:extLst>
              <a:ext uri="{FF2B5EF4-FFF2-40B4-BE49-F238E27FC236}">
                <a16:creationId xmlns:a16="http://schemas.microsoft.com/office/drawing/2014/main" id="{68A5A746-960D-44A3-9294-497D69F620E6}"/>
              </a:ext>
            </a:extLst>
          </p:cNvPr>
          <p:cNvPicPr/>
          <p:nvPr/>
        </p:nvPicPr>
        <p:blipFill>
          <a:blip r:embed="rId6"/>
          <a:stretch>
            <a:fillRect/>
          </a:stretch>
        </p:blipFill>
        <p:spPr>
          <a:xfrm>
            <a:off x="974782" y="4005064"/>
            <a:ext cx="1004930" cy="1008112"/>
          </a:xfrm>
          <a:prstGeom prst="rect">
            <a:avLst/>
          </a:prstGeom>
        </p:spPr>
      </p:pic>
      <p:pic>
        <p:nvPicPr>
          <p:cNvPr id="8" name="Picture 7">
            <a:extLst>
              <a:ext uri="{FF2B5EF4-FFF2-40B4-BE49-F238E27FC236}">
                <a16:creationId xmlns:a16="http://schemas.microsoft.com/office/drawing/2014/main" id="{748A753B-9055-4C0B-8214-B4CB79219291}"/>
              </a:ext>
            </a:extLst>
          </p:cNvPr>
          <p:cNvPicPr/>
          <p:nvPr/>
        </p:nvPicPr>
        <p:blipFill>
          <a:blip r:embed="rId7"/>
          <a:stretch>
            <a:fillRect/>
          </a:stretch>
        </p:blipFill>
        <p:spPr>
          <a:xfrm>
            <a:off x="946103" y="5364847"/>
            <a:ext cx="1004930" cy="1008112"/>
          </a:xfrm>
          <a:prstGeom prst="rect">
            <a:avLst/>
          </a:prstGeom>
        </p:spPr>
      </p:pic>
      <p:sp>
        <p:nvSpPr>
          <p:cNvPr id="9" name="Rectangle 8">
            <a:extLst>
              <a:ext uri="{FF2B5EF4-FFF2-40B4-BE49-F238E27FC236}">
                <a16:creationId xmlns:a16="http://schemas.microsoft.com/office/drawing/2014/main" id="{340BB3A4-BFAC-4615-AE6B-C15ADDF87125}"/>
              </a:ext>
            </a:extLst>
          </p:cNvPr>
          <p:cNvSpPr/>
          <p:nvPr/>
        </p:nvSpPr>
        <p:spPr>
          <a:xfrm>
            <a:off x="2183587" y="5531133"/>
            <a:ext cx="1317990" cy="400110"/>
          </a:xfrm>
          <a:prstGeom prst="rect">
            <a:avLst/>
          </a:prstGeom>
        </p:spPr>
        <p:txBody>
          <a:bodyPr wrap="none">
            <a:spAutoFit/>
          </a:bodyPr>
          <a:lstStyle/>
          <a:p>
            <a:r>
              <a:rPr lang="en-GB" sz="2000"/>
              <a:t>Allotment</a:t>
            </a:r>
          </a:p>
        </p:txBody>
      </p:sp>
    </p:spTree>
    <p:extLst>
      <p:ext uri="{BB962C8B-B14F-4D97-AF65-F5344CB8AC3E}">
        <p14:creationId xmlns:p14="http://schemas.microsoft.com/office/powerpoint/2010/main" val="26497639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331" y="-1254"/>
            <a:ext cx="7871393" cy="731168"/>
          </a:xfrm>
        </p:spPr>
        <p:txBody>
          <a:bodyPr>
            <a:normAutofit/>
          </a:bodyPr>
          <a:lstStyle/>
          <a:p>
            <a:r>
              <a:rPr lang="en-GB" b="1"/>
              <a:t>Homework – </a:t>
            </a:r>
            <a:endParaRPr lang="en-GB" sz="2200" b="1">
              <a:solidFill>
                <a:schemeClr val="tx1"/>
              </a:solidFill>
            </a:endParaRPr>
          </a:p>
        </p:txBody>
      </p:sp>
      <p:sp>
        <p:nvSpPr>
          <p:cNvPr id="3" name="Content Placeholder 2"/>
          <p:cNvSpPr>
            <a:spLocks noGrp="1"/>
          </p:cNvSpPr>
          <p:nvPr>
            <p:ph idx="1"/>
          </p:nvPr>
        </p:nvSpPr>
        <p:spPr>
          <a:xfrm>
            <a:off x="276331" y="945575"/>
            <a:ext cx="7307401" cy="5467738"/>
          </a:xfrm>
        </p:spPr>
        <p:txBody>
          <a:bodyPr vert="horz" lIns="91440" tIns="45720" rIns="91440" bIns="45720" rtlCol="0" anchor="t">
            <a:normAutofit fontScale="77500" lnSpcReduction="20000"/>
          </a:bodyPr>
          <a:lstStyle/>
          <a:p>
            <a:r>
              <a:rPr lang="en-GB" sz="2600" b="1" u="sng" dirty="0">
                <a:solidFill>
                  <a:srgbClr val="002060"/>
                </a:solidFill>
              </a:rPr>
              <a:t>Maths</a:t>
            </a:r>
            <a:r>
              <a:rPr lang="en-GB" sz="2600" b="1" dirty="0">
                <a:solidFill>
                  <a:srgbClr val="002060"/>
                </a:solidFill>
              </a:rPr>
              <a:t> and </a:t>
            </a:r>
            <a:r>
              <a:rPr lang="en-GB" sz="2600" b="1" u="sng" dirty="0">
                <a:solidFill>
                  <a:srgbClr val="002060"/>
                </a:solidFill>
              </a:rPr>
              <a:t>English</a:t>
            </a:r>
          </a:p>
          <a:p>
            <a:pPr marL="0" indent="0">
              <a:buNone/>
            </a:pPr>
            <a:r>
              <a:rPr lang="en-GB" sz="2600" dirty="0">
                <a:solidFill>
                  <a:srgbClr val="002060"/>
                </a:solidFill>
              </a:rPr>
              <a:t>We will begin setting homework once the children have settled in to Year 5. Set weekly using CGP homework books.  Children to be responsible for looking after these books.</a:t>
            </a:r>
            <a:endParaRPr lang="en-GB" sz="2600" u="sng" dirty="0">
              <a:solidFill>
                <a:srgbClr val="002060"/>
              </a:solidFill>
            </a:endParaRPr>
          </a:p>
          <a:p>
            <a:r>
              <a:rPr lang="en-GB" sz="2600" b="1" u="sng" dirty="0">
                <a:solidFill>
                  <a:srgbClr val="002060"/>
                </a:solidFill>
              </a:rPr>
              <a:t>Spelling</a:t>
            </a:r>
          </a:p>
          <a:p>
            <a:pPr marL="0" indent="0">
              <a:buNone/>
            </a:pPr>
            <a:r>
              <a:rPr lang="en-GB" sz="2600" dirty="0">
                <a:solidFill>
                  <a:srgbClr val="002060"/>
                </a:solidFill>
              </a:rPr>
              <a:t>Weekly spellings are taught in school sessions. Spellings are tested in class every Friday. Spelling Shed should be used to practise spellings.</a:t>
            </a:r>
          </a:p>
          <a:p>
            <a:r>
              <a:rPr lang="en-GB" sz="2600" b="1" u="sng" dirty="0">
                <a:solidFill>
                  <a:srgbClr val="002060"/>
                </a:solidFill>
              </a:rPr>
              <a:t>Times Tables</a:t>
            </a:r>
          </a:p>
          <a:p>
            <a:pPr marL="0" indent="0">
              <a:buNone/>
            </a:pPr>
            <a:r>
              <a:rPr lang="en-GB" sz="2600" dirty="0">
                <a:solidFill>
                  <a:srgbClr val="002060"/>
                </a:solidFill>
              </a:rPr>
              <a:t>Maintaining good levels of recall is necessary to support the level of maths covered in Year 5. Access Times Tables Rock Stars regularly. </a:t>
            </a:r>
          </a:p>
          <a:p>
            <a:r>
              <a:rPr lang="en-GB" sz="2600" b="1" u="sng" dirty="0">
                <a:solidFill>
                  <a:srgbClr val="002060"/>
                </a:solidFill>
              </a:rPr>
              <a:t>Reading </a:t>
            </a:r>
          </a:p>
          <a:p>
            <a:pPr marL="0" indent="0">
              <a:buNone/>
            </a:pPr>
            <a:r>
              <a:rPr lang="en-GB" sz="2600" dirty="0">
                <a:solidFill>
                  <a:srgbClr val="002060"/>
                </a:solidFill>
              </a:rPr>
              <a:t>Every child should read for 20 minutes every day. These reading sessions should be recorded in the Reading record and regularly signed by an adult.</a:t>
            </a:r>
          </a:p>
          <a:p>
            <a:pPr marL="0" indent="0">
              <a:buNone/>
            </a:pPr>
            <a:endParaRPr lang="en-GB" sz="2400">
              <a:solidFill>
                <a:schemeClr val="tx1"/>
              </a:solidFill>
            </a:endParaRPr>
          </a:p>
          <a:p>
            <a:pPr marL="0" indent="0" algn="ctr">
              <a:buNone/>
            </a:pPr>
            <a:endParaRPr lang="en-GB" sz="2300"/>
          </a:p>
        </p:txBody>
      </p:sp>
      <p:sp>
        <p:nvSpPr>
          <p:cNvPr id="4" name="Slide Number Placeholder 3"/>
          <p:cNvSpPr>
            <a:spLocks noGrp="1"/>
          </p:cNvSpPr>
          <p:nvPr>
            <p:ph type="sldNum" sz="quarter" idx="12"/>
          </p:nvPr>
        </p:nvSpPr>
        <p:spPr/>
        <p:txBody>
          <a:bodyPr/>
          <a:lstStyle/>
          <a:p>
            <a:fld id="{259C93DD-D615-418B-8732-C4E866F070A2}" type="slidenum">
              <a:rPr lang="en-GB" smtClean="0"/>
              <a:pPr/>
              <a:t>5</a:t>
            </a:fld>
            <a:endParaRPr lang="en-GB"/>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94E070-8E45-4C5F-88D7-D11AD6955552}"/>
              </a:ext>
            </a:extLst>
          </p:cNvPr>
          <p:cNvPicPr>
            <a:picLocks noChangeAspect="1"/>
          </p:cNvPicPr>
          <p:nvPr/>
        </p:nvPicPr>
        <p:blipFill>
          <a:blip r:embed="rId2"/>
          <a:stretch>
            <a:fillRect/>
          </a:stretch>
        </p:blipFill>
        <p:spPr>
          <a:xfrm>
            <a:off x="4003923" y="4348684"/>
            <a:ext cx="5140994" cy="2510345"/>
          </a:xfrm>
          <a:prstGeom prst="rect">
            <a:avLst/>
          </a:prstGeom>
        </p:spPr>
      </p:pic>
      <p:sp>
        <p:nvSpPr>
          <p:cNvPr id="2" name="Title 1">
            <a:extLst>
              <a:ext uri="{FF2B5EF4-FFF2-40B4-BE49-F238E27FC236}">
                <a16:creationId xmlns:a16="http://schemas.microsoft.com/office/drawing/2014/main" id="{1FFB4E48-075E-4D2B-AA06-BF2A041380F8}"/>
              </a:ext>
            </a:extLst>
          </p:cNvPr>
          <p:cNvSpPr>
            <a:spLocks noGrp="1"/>
          </p:cNvSpPr>
          <p:nvPr>
            <p:ph type="title"/>
          </p:nvPr>
        </p:nvSpPr>
        <p:spPr>
          <a:xfrm>
            <a:off x="136380" y="4037"/>
            <a:ext cx="2907107" cy="716951"/>
          </a:xfrm>
        </p:spPr>
        <p:txBody>
          <a:bodyPr>
            <a:normAutofit fontScale="90000"/>
          </a:bodyPr>
          <a:lstStyle/>
          <a:p>
            <a:r>
              <a:rPr lang="en-GB" sz="2700" b="1" dirty="0">
                <a:solidFill>
                  <a:srgbClr val="002060"/>
                </a:solidFill>
              </a:rPr>
              <a:t>Reading</a:t>
            </a:r>
            <a:br>
              <a:rPr lang="en-GB" sz="2700" dirty="0"/>
            </a:br>
            <a:br>
              <a:rPr lang="en-GB" sz="2700" dirty="0"/>
            </a:br>
            <a:r>
              <a:rPr lang="en-GB" sz="2200" dirty="0">
                <a:solidFill>
                  <a:srgbClr val="002060"/>
                </a:solidFill>
              </a:rPr>
              <a:t>We cannot stress enough the importance of developing your child’s ability and love of reading. </a:t>
            </a:r>
            <a:br>
              <a:rPr lang="en-GB" sz="2200" dirty="0"/>
            </a:br>
            <a:br>
              <a:rPr lang="en-GB" sz="2200" dirty="0"/>
            </a:br>
            <a:r>
              <a:rPr lang="en-GB" sz="2200" dirty="0">
                <a:solidFill>
                  <a:srgbClr val="002060"/>
                </a:solidFill>
              </a:rPr>
              <a:t>Fluent and confident readers become confident and fluent writers. </a:t>
            </a:r>
            <a:br>
              <a:rPr lang="en-GB" sz="2200" dirty="0">
                <a:solidFill>
                  <a:srgbClr val="002060"/>
                </a:solidFill>
              </a:rPr>
            </a:br>
            <a:br>
              <a:rPr lang="en-GB" sz="2200" dirty="0"/>
            </a:br>
            <a:r>
              <a:rPr lang="en-GB" sz="2200" dirty="0">
                <a:solidFill>
                  <a:srgbClr val="002060"/>
                </a:solidFill>
              </a:rPr>
              <a:t>Those who can read with confidence can access the increasing demands of the Upper KS2 curriculum. </a:t>
            </a:r>
            <a:r>
              <a:rPr lang="en-GB" sz="2000" dirty="0">
                <a:solidFill>
                  <a:srgbClr val="002060"/>
                </a:solidFill>
              </a:rPr>
              <a:t> </a:t>
            </a:r>
            <a:endParaRPr lang="en-GB" sz="2000" dirty="0"/>
          </a:p>
        </p:txBody>
      </p:sp>
      <p:sp>
        <p:nvSpPr>
          <p:cNvPr id="4" name="Slide Number Placeholder 3">
            <a:extLst>
              <a:ext uri="{FF2B5EF4-FFF2-40B4-BE49-F238E27FC236}">
                <a16:creationId xmlns:a16="http://schemas.microsoft.com/office/drawing/2014/main" id="{FEA5B489-0711-4BAB-B366-E87711D9E30C}"/>
              </a:ext>
            </a:extLst>
          </p:cNvPr>
          <p:cNvSpPr>
            <a:spLocks noGrp="1"/>
          </p:cNvSpPr>
          <p:nvPr>
            <p:ph type="sldNum" sz="quarter" idx="12"/>
          </p:nvPr>
        </p:nvSpPr>
        <p:spPr/>
        <p:txBody>
          <a:bodyPr/>
          <a:lstStyle/>
          <a:p>
            <a:fld id="{259C93DD-D615-418B-8732-C4E866F070A2}" type="slidenum">
              <a:rPr lang="en-GB" smtClean="0"/>
              <a:pPr/>
              <a:t>6</a:t>
            </a:fld>
            <a:endParaRPr lang="en-GB"/>
          </a:p>
        </p:txBody>
      </p:sp>
      <p:pic>
        <p:nvPicPr>
          <p:cNvPr id="6" name="Picture 5" descr="A poster with text and charts&#10;&#10;Description automatically generated">
            <a:extLst>
              <a:ext uri="{FF2B5EF4-FFF2-40B4-BE49-F238E27FC236}">
                <a16:creationId xmlns:a16="http://schemas.microsoft.com/office/drawing/2014/main" id="{7DF921FC-D58C-EFC1-2F71-2229FC606E7F}"/>
              </a:ext>
            </a:extLst>
          </p:cNvPr>
          <p:cNvPicPr>
            <a:picLocks noChangeAspect="1"/>
          </p:cNvPicPr>
          <p:nvPr/>
        </p:nvPicPr>
        <p:blipFill>
          <a:blip r:embed="rId3"/>
          <a:stretch>
            <a:fillRect/>
          </a:stretch>
        </p:blipFill>
        <p:spPr>
          <a:xfrm>
            <a:off x="3063261" y="0"/>
            <a:ext cx="6588792" cy="6858000"/>
          </a:xfrm>
          <a:prstGeom prst="rect">
            <a:avLst/>
          </a:prstGeom>
        </p:spPr>
      </p:pic>
    </p:spTree>
    <p:extLst>
      <p:ext uri="{BB962C8B-B14F-4D97-AF65-F5344CB8AC3E}">
        <p14:creationId xmlns:p14="http://schemas.microsoft.com/office/powerpoint/2010/main" val="4315844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D3A671-67C2-4A30-A879-CA17CB5E434C}"/>
              </a:ext>
            </a:extLst>
          </p:cNvPr>
          <p:cNvSpPr>
            <a:spLocks noGrp="1"/>
          </p:cNvSpPr>
          <p:nvPr>
            <p:ph type="title"/>
          </p:nvPr>
        </p:nvSpPr>
        <p:spPr>
          <a:xfrm>
            <a:off x="251520" y="332656"/>
            <a:ext cx="8865915" cy="1382713"/>
          </a:xfrm>
        </p:spPr>
        <p:txBody>
          <a:bodyPr>
            <a:normAutofit fontScale="90000"/>
          </a:bodyPr>
          <a:lstStyle/>
          <a:p>
            <a:r>
              <a:rPr lang="en-GB">
                <a:solidFill>
                  <a:srgbClr val="002060"/>
                </a:solidFill>
              </a:rPr>
              <a:t>Each term, the children </a:t>
            </a:r>
            <a:br>
              <a:rPr lang="en-GB">
                <a:solidFill>
                  <a:srgbClr val="002060"/>
                </a:solidFill>
              </a:rPr>
            </a:br>
            <a:r>
              <a:rPr lang="en-GB">
                <a:solidFill>
                  <a:srgbClr val="002060"/>
                </a:solidFill>
              </a:rPr>
              <a:t>are given a reading target</a:t>
            </a:r>
            <a:br>
              <a:rPr lang="en-GB">
                <a:solidFill>
                  <a:srgbClr val="002060"/>
                </a:solidFill>
              </a:rPr>
            </a:br>
            <a:r>
              <a:rPr lang="en-GB">
                <a:solidFill>
                  <a:srgbClr val="002060"/>
                </a:solidFill>
              </a:rPr>
              <a:t>(e.g. 12 points). To reach </a:t>
            </a:r>
            <a:br>
              <a:rPr lang="en-GB">
                <a:solidFill>
                  <a:srgbClr val="002060"/>
                </a:solidFill>
              </a:rPr>
            </a:br>
            <a:r>
              <a:rPr lang="en-GB">
                <a:solidFill>
                  <a:srgbClr val="002060"/>
                </a:solidFill>
              </a:rPr>
              <a:t>this target, they need to </a:t>
            </a:r>
            <a:br>
              <a:rPr lang="en-GB">
                <a:solidFill>
                  <a:srgbClr val="002060"/>
                </a:solidFill>
              </a:rPr>
            </a:br>
            <a:r>
              <a:rPr lang="en-GB">
                <a:solidFill>
                  <a:srgbClr val="002060"/>
                </a:solidFill>
              </a:rPr>
              <a:t>read a number of books </a:t>
            </a:r>
            <a:br>
              <a:rPr lang="en-US">
                <a:solidFill>
                  <a:srgbClr val="002060"/>
                </a:solidFill>
              </a:rPr>
            </a:br>
            <a:r>
              <a:rPr lang="en-GB">
                <a:solidFill>
                  <a:srgbClr val="002060"/>
                </a:solidFill>
              </a:rPr>
              <a:t>and pass the quiz for each </a:t>
            </a:r>
            <a:br>
              <a:rPr lang="en-GB">
                <a:solidFill>
                  <a:srgbClr val="002060"/>
                </a:solidFill>
              </a:rPr>
            </a:br>
            <a:r>
              <a:rPr lang="en-GB">
                <a:solidFill>
                  <a:srgbClr val="002060"/>
                </a:solidFill>
              </a:rPr>
              <a:t>book.  For each quiz that they pass, they will be awarded points. The children can use Accelerated Reader to track their progress.</a:t>
            </a:r>
          </a:p>
        </p:txBody>
      </p:sp>
      <p:sp>
        <p:nvSpPr>
          <p:cNvPr id="4" name="Slide Number Placeholder 3">
            <a:extLst>
              <a:ext uri="{FF2B5EF4-FFF2-40B4-BE49-F238E27FC236}">
                <a16:creationId xmlns:a16="http://schemas.microsoft.com/office/drawing/2014/main" id="{13752E30-44C1-4949-9271-D84884158F2F}"/>
              </a:ext>
            </a:extLst>
          </p:cNvPr>
          <p:cNvSpPr>
            <a:spLocks noGrp="1"/>
          </p:cNvSpPr>
          <p:nvPr>
            <p:ph type="sldNum" sz="quarter" idx="12"/>
          </p:nvPr>
        </p:nvSpPr>
        <p:spPr/>
        <p:txBody>
          <a:bodyPr/>
          <a:lstStyle/>
          <a:p>
            <a:fld id="{259C93DD-D615-418B-8732-C4E866F070A2}" type="slidenum">
              <a:rPr lang="en-GB" smtClean="0"/>
              <a:pPr/>
              <a:t>7</a:t>
            </a:fld>
            <a:endParaRPr lang="en-GB"/>
          </a:p>
        </p:txBody>
      </p:sp>
      <p:pic>
        <p:nvPicPr>
          <p:cNvPr id="6" name="Picture 5">
            <a:extLst>
              <a:ext uri="{FF2B5EF4-FFF2-40B4-BE49-F238E27FC236}">
                <a16:creationId xmlns:a16="http://schemas.microsoft.com/office/drawing/2014/main" id="{DEA88B2E-6408-4994-AD3C-E08C212111A7}"/>
              </a:ext>
            </a:extLst>
          </p:cNvPr>
          <p:cNvPicPr>
            <a:picLocks noChangeAspect="1"/>
          </p:cNvPicPr>
          <p:nvPr/>
        </p:nvPicPr>
        <p:blipFill>
          <a:blip r:embed="rId2"/>
          <a:stretch>
            <a:fillRect/>
          </a:stretch>
        </p:blipFill>
        <p:spPr>
          <a:xfrm>
            <a:off x="5220072" y="37181"/>
            <a:ext cx="1907506" cy="2633643"/>
          </a:xfrm>
          <a:prstGeom prst="rect">
            <a:avLst/>
          </a:prstGeom>
        </p:spPr>
      </p:pic>
      <p:pic>
        <p:nvPicPr>
          <p:cNvPr id="7" name="Picture 6">
            <a:extLst>
              <a:ext uri="{FF2B5EF4-FFF2-40B4-BE49-F238E27FC236}">
                <a16:creationId xmlns:a16="http://schemas.microsoft.com/office/drawing/2014/main" id="{3CC1E66A-7E7D-49E4-8C40-9C858BB27DB0}"/>
              </a:ext>
            </a:extLst>
          </p:cNvPr>
          <p:cNvPicPr>
            <a:picLocks noChangeAspect="1"/>
          </p:cNvPicPr>
          <p:nvPr/>
        </p:nvPicPr>
        <p:blipFill>
          <a:blip r:embed="rId3"/>
          <a:stretch>
            <a:fillRect/>
          </a:stretch>
        </p:blipFill>
        <p:spPr>
          <a:xfrm>
            <a:off x="7233248" y="193781"/>
            <a:ext cx="1907506" cy="2460683"/>
          </a:xfrm>
          <a:prstGeom prst="rect">
            <a:avLst/>
          </a:prstGeom>
        </p:spPr>
      </p:pic>
      <p:pic>
        <p:nvPicPr>
          <p:cNvPr id="8" name="Picture 7">
            <a:extLst>
              <a:ext uri="{FF2B5EF4-FFF2-40B4-BE49-F238E27FC236}">
                <a16:creationId xmlns:a16="http://schemas.microsoft.com/office/drawing/2014/main" id="{88973024-6C05-46D4-843E-B05D7598227B}"/>
              </a:ext>
            </a:extLst>
          </p:cNvPr>
          <p:cNvPicPr>
            <a:picLocks noChangeAspect="1"/>
          </p:cNvPicPr>
          <p:nvPr/>
        </p:nvPicPr>
        <p:blipFill>
          <a:blip r:embed="rId4"/>
          <a:stretch>
            <a:fillRect/>
          </a:stretch>
        </p:blipFill>
        <p:spPr>
          <a:xfrm rot="16200000">
            <a:off x="5629560" y="1769608"/>
            <a:ext cx="1088529" cy="1513321"/>
          </a:xfrm>
          <a:prstGeom prst="rect">
            <a:avLst/>
          </a:prstGeom>
        </p:spPr>
      </p:pic>
      <p:pic>
        <p:nvPicPr>
          <p:cNvPr id="9" name="Picture 8">
            <a:extLst>
              <a:ext uri="{FF2B5EF4-FFF2-40B4-BE49-F238E27FC236}">
                <a16:creationId xmlns:a16="http://schemas.microsoft.com/office/drawing/2014/main" id="{62F5EA35-1A7D-4295-A0A2-65D2EA96D2AD}"/>
              </a:ext>
            </a:extLst>
          </p:cNvPr>
          <p:cNvPicPr>
            <a:picLocks noChangeAspect="1"/>
          </p:cNvPicPr>
          <p:nvPr/>
        </p:nvPicPr>
        <p:blipFill>
          <a:blip r:embed="rId5"/>
          <a:stretch>
            <a:fillRect/>
          </a:stretch>
        </p:blipFill>
        <p:spPr>
          <a:xfrm rot="16200000">
            <a:off x="7533168" y="1952942"/>
            <a:ext cx="1088529" cy="1553392"/>
          </a:xfrm>
          <a:prstGeom prst="rect">
            <a:avLst/>
          </a:prstGeom>
        </p:spPr>
      </p:pic>
      <mc:AlternateContent xmlns:mc="http://schemas.openxmlformats.org/markup-compatibility/2006" xmlns:p14="http://schemas.microsoft.com/office/powerpoint/2010/main">
        <mc:Choice Requires="p14">
          <p:contentPart p14:bwMode="auto" r:id="rId6">
            <p14:nvContentPartPr>
              <p14:cNvPr id="10" name="Ink 9">
                <a:extLst>
                  <a:ext uri="{FF2B5EF4-FFF2-40B4-BE49-F238E27FC236}">
                    <a16:creationId xmlns:a16="http://schemas.microsoft.com/office/drawing/2014/main" id="{67040375-44A7-4F88-AA6B-4F99B616CAC5}"/>
                  </a:ext>
                </a:extLst>
              </p14:cNvPr>
              <p14:cNvContentPartPr/>
              <p14:nvPr/>
            </p14:nvContentPartPr>
            <p14:xfrm>
              <a:off x="5607742" y="2855153"/>
              <a:ext cx="653400" cy="28440"/>
            </p14:xfrm>
          </p:contentPart>
        </mc:Choice>
        <mc:Fallback xmlns="">
          <p:pic>
            <p:nvPicPr>
              <p:cNvPr id="10" name="Ink 9">
                <a:extLst>
                  <a:ext uri="{FF2B5EF4-FFF2-40B4-BE49-F238E27FC236}">
                    <a16:creationId xmlns:a16="http://schemas.microsoft.com/office/drawing/2014/main" id="{67040375-44A7-4F88-AA6B-4F99B616CAC5}"/>
                  </a:ext>
                </a:extLst>
              </p:cNvPr>
              <p:cNvPicPr/>
              <p:nvPr/>
            </p:nvPicPr>
            <p:blipFill>
              <a:blip r:embed="rId7"/>
              <a:stretch>
                <a:fillRect/>
              </a:stretch>
            </p:blipFill>
            <p:spPr>
              <a:xfrm>
                <a:off x="5571742" y="2783153"/>
                <a:ext cx="725040" cy="17208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1" name="Ink 10">
                <a:extLst>
                  <a:ext uri="{FF2B5EF4-FFF2-40B4-BE49-F238E27FC236}">
                    <a16:creationId xmlns:a16="http://schemas.microsoft.com/office/drawing/2014/main" id="{B156C8ED-6F54-4803-AF85-4B81A210DE50}"/>
                  </a:ext>
                </a:extLst>
              </p14:cNvPr>
              <p14:cNvContentPartPr/>
              <p14:nvPr/>
            </p14:nvContentPartPr>
            <p14:xfrm>
              <a:off x="7445902" y="3086993"/>
              <a:ext cx="690840" cy="29880"/>
            </p14:xfrm>
          </p:contentPart>
        </mc:Choice>
        <mc:Fallback xmlns="">
          <p:pic>
            <p:nvPicPr>
              <p:cNvPr id="11" name="Ink 10">
                <a:extLst>
                  <a:ext uri="{FF2B5EF4-FFF2-40B4-BE49-F238E27FC236}">
                    <a16:creationId xmlns:a16="http://schemas.microsoft.com/office/drawing/2014/main" id="{B156C8ED-6F54-4803-AF85-4B81A210DE50}"/>
                  </a:ext>
                </a:extLst>
              </p:cNvPr>
              <p:cNvPicPr/>
              <p:nvPr/>
            </p:nvPicPr>
            <p:blipFill>
              <a:blip r:embed="rId9"/>
              <a:stretch>
                <a:fillRect/>
              </a:stretch>
            </p:blipFill>
            <p:spPr>
              <a:xfrm>
                <a:off x="7409902" y="3014993"/>
                <a:ext cx="762480" cy="17352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2" name="Ink 11">
                <a:extLst>
                  <a:ext uri="{FF2B5EF4-FFF2-40B4-BE49-F238E27FC236}">
                    <a16:creationId xmlns:a16="http://schemas.microsoft.com/office/drawing/2014/main" id="{12D09535-589A-4634-AE93-904390D0B964}"/>
                  </a:ext>
                </a:extLst>
              </p14:cNvPr>
              <p14:cNvContentPartPr/>
              <p14:nvPr/>
            </p14:nvContentPartPr>
            <p14:xfrm>
              <a:off x="5654182" y="2929673"/>
              <a:ext cx="588240" cy="36720"/>
            </p14:xfrm>
          </p:contentPart>
        </mc:Choice>
        <mc:Fallback xmlns="">
          <p:pic>
            <p:nvPicPr>
              <p:cNvPr id="12" name="Ink 11">
                <a:extLst>
                  <a:ext uri="{FF2B5EF4-FFF2-40B4-BE49-F238E27FC236}">
                    <a16:creationId xmlns:a16="http://schemas.microsoft.com/office/drawing/2014/main" id="{12D09535-589A-4634-AE93-904390D0B964}"/>
                  </a:ext>
                </a:extLst>
              </p:cNvPr>
              <p:cNvPicPr/>
              <p:nvPr/>
            </p:nvPicPr>
            <p:blipFill>
              <a:blip r:embed="rId11"/>
              <a:stretch>
                <a:fillRect/>
              </a:stretch>
            </p:blipFill>
            <p:spPr>
              <a:xfrm>
                <a:off x="5618182" y="2857673"/>
                <a:ext cx="659880" cy="18036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3" name="Ink 12">
                <a:extLst>
                  <a:ext uri="{FF2B5EF4-FFF2-40B4-BE49-F238E27FC236}">
                    <a16:creationId xmlns:a16="http://schemas.microsoft.com/office/drawing/2014/main" id="{60477E57-1572-4E84-B999-AA47AB781D6E}"/>
                  </a:ext>
                </a:extLst>
              </p14:cNvPr>
              <p14:cNvContentPartPr/>
              <p14:nvPr/>
            </p14:nvContentPartPr>
            <p14:xfrm>
              <a:off x="7464622" y="3098153"/>
              <a:ext cx="653400" cy="84600"/>
            </p14:xfrm>
          </p:contentPart>
        </mc:Choice>
        <mc:Fallback xmlns="">
          <p:pic>
            <p:nvPicPr>
              <p:cNvPr id="13" name="Ink 12">
                <a:extLst>
                  <a:ext uri="{FF2B5EF4-FFF2-40B4-BE49-F238E27FC236}">
                    <a16:creationId xmlns:a16="http://schemas.microsoft.com/office/drawing/2014/main" id="{60477E57-1572-4E84-B999-AA47AB781D6E}"/>
                  </a:ext>
                </a:extLst>
              </p:cNvPr>
              <p:cNvPicPr/>
              <p:nvPr/>
            </p:nvPicPr>
            <p:blipFill>
              <a:blip r:embed="rId13"/>
              <a:stretch>
                <a:fillRect/>
              </a:stretch>
            </p:blipFill>
            <p:spPr>
              <a:xfrm>
                <a:off x="7428622" y="3026153"/>
                <a:ext cx="725040" cy="22824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4" name="Ink 13">
                <a:extLst>
                  <a:ext uri="{FF2B5EF4-FFF2-40B4-BE49-F238E27FC236}">
                    <a16:creationId xmlns:a16="http://schemas.microsoft.com/office/drawing/2014/main" id="{59B17E4F-05B7-4E32-A835-4F1654828F1F}"/>
                  </a:ext>
                </a:extLst>
              </p14:cNvPr>
              <p14:cNvContentPartPr/>
              <p14:nvPr/>
            </p14:nvContentPartPr>
            <p14:xfrm>
              <a:off x="5872644" y="5296167"/>
              <a:ext cx="572040" cy="619200"/>
            </p14:xfrm>
          </p:contentPart>
        </mc:Choice>
        <mc:Fallback xmlns="">
          <p:pic>
            <p:nvPicPr>
              <p:cNvPr id="14" name="Ink 13">
                <a:extLst>
                  <a:ext uri="{FF2B5EF4-FFF2-40B4-BE49-F238E27FC236}">
                    <a16:creationId xmlns:a16="http://schemas.microsoft.com/office/drawing/2014/main" id="{59B17E4F-05B7-4E32-A835-4F1654828F1F}"/>
                  </a:ext>
                </a:extLst>
              </p:cNvPr>
              <p:cNvPicPr/>
              <p:nvPr/>
            </p:nvPicPr>
            <p:blipFill>
              <a:blip r:embed="rId15"/>
              <a:stretch>
                <a:fillRect/>
              </a:stretch>
            </p:blipFill>
            <p:spPr>
              <a:xfrm>
                <a:off x="5836644" y="5224167"/>
                <a:ext cx="643680" cy="762840"/>
              </a:xfrm>
              <a:prstGeom prst="rect">
                <a:avLst/>
              </a:prstGeom>
            </p:spPr>
          </p:pic>
        </mc:Fallback>
      </mc:AlternateContent>
      <p:pic>
        <p:nvPicPr>
          <p:cNvPr id="3" name="Picture 2" descr="A purple and orange sky with stars&#10;&#10;Description automatically generated">
            <a:extLst>
              <a:ext uri="{FF2B5EF4-FFF2-40B4-BE49-F238E27FC236}">
                <a16:creationId xmlns:a16="http://schemas.microsoft.com/office/drawing/2014/main" id="{679591DD-738A-5812-8235-706628CD0669}"/>
              </a:ext>
            </a:extLst>
          </p:cNvPr>
          <p:cNvPicPr>
            <a:picLocks noChangeAspect="1"/>
          </p:cNvPicPr>
          <p:nvPr/>
        </p:nvPicPr>
        <p:blipFill>
          <a:blip r:embed="rId16"/>
          <a:stretch>
            <a:fillRect/>
          </a:stretch>
        </p:blipFill>
        <p:spPr>
          <a:xfrm>
            <a:off x="0" y="4980763"/>
            <a:ext cx="9144000" cy="1878227"/>
          </a:xfrm>
          <a:prstGeom prst="rect">
            <a:avLst/>
          </a:prstGeom>
        </p:spPr>
      </p:pic>
    </p:spTree>
    <p:extLst>
      <p:ext uri="{BB962C8B-B14F-4D97-AF65-F5344CB8AC3E}">
        <p14:creationId xmlns:p14="http://schemas.microsoft.com/office/powerpoint/2010/main" val="2400036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4B3DF-FABE-46D1-B139-63A18DEB317C}"/>
              </a:ext>
            </a:extLst>
          </p:cNvPr>
          <p:cNvSpPr>
            <a:spLocks noGrp="1"/>
          </p:cNvSpPr>
          <p:nvPr>
            <p:ph type="title"/>
          </p:nvPr>
        </p:nvSpPr>
        <p:spPr/>
        <p:txBody>
          <a:bodyPr/>
          <a:lstStyle/>
          <a:p>
            <a:r>
              <a:rPr lang="en-GB">
                <a:solidFill>
                  <a:srgbClr val="002060"/>
                </a:solidFill>
              </a:rPr>
              <a:t>Each child has a reading target tailored to their ability</a:t>
            </a:r>
          </a:p>
        </p:txBody>
      </p:sp>
      <p:sp>
        <p:nvSpPr>
          <p:cNvPr id="3" name="Content Placeholder 2">
            <a:extLst>
              <a:ext uri="{FF2B5EF4-FFF2-40B4-BE49-F238E27FC236}">
                <a16:creationId xmlns:a16="http://schemas.microsoft.com/office/drawing/2014/main" id="{B5BE80C5-A692-4D99-9477-68D274FA7FC9}"/>
              </a:ext>
            </a:extLst>
          </p:cNvPr>
          <p:cNvSpPr>
            <a:spLocks noGrp="1"/>
          </p:cNvSpPr>
          <p:nvPr>
            <p:ph idx="1"/>
          </p:nvPr>
        </p:nvSpPr>
        <p:spPr>
          <a:xfrm>
            <a:off x="609598" y="2160590"/>
            <a:ext cx="7130753" cy="3880773"/>
          </a:xfrm>
        </p:spPr>
        <p:txBody>
          <a:bodyPr vert="horz" lIns="91440" tIns="45720" rIns="91440" bIns="45720" rtlCol="0" anchor="t">
            <a:normAutofit/>
          </a:bodyPr>
          <a:lstStyle/>
          <a:p>
            <a:r>
              <a:rPr lang="en-GB" sz="2400">
                <a:solidFill>
                  <a:srgbClr val="002060"/>
                </a:solidFill>
              </a:rPr>
              <a:t>Targets are based on the child’s reading ability, speed and comprehension ability (this is measured termly through a STAR test completed in class)</a:t>
            </a:r>
          </a:p>
          <a:p>
            <a:r>
              <a:rPr lang="en-GB" sz="2400">
                <a:solidFill>
                  <a:srgbClr val="002060"/>
                </a:solidFill>
              </a:rPr>
              <a:t>Targets are calculated based on your child reading for 35 minutes each day.  15 minutes of class times is devoted to reading each day; the further 20 minutes (minimum) is to be done at home (in line with our homework policy).</a:t>
            </a:r>
          </a:p>
          <a:p>
            <a:endParaRPr lang="en-GB"/>
          </a:p>
        </p:txBody>
      </p:sp>
      <p:sp>
        <p:nvSpPr>
          <p:cNvPr id="4" name="Slide Number Placeholder 3">
            <a:extLst>
              <a:ext uri="{FF2B5EF4-FFF2-40B4-BE49-F238E27FC236}">
                <a16:creationId xmlns:a16="http://schemas.microsoft.com/office/drawing/2014/main" id="{EDE91977-9B48-4111-9352-F9B2BFDD28D3}"/>
              </a:ext>
            </a:extLst>
          </p:cNvPr>
          <p:cNvSpPr>
            <a:spLocks noGrp="1"/>
          </p:cNvSpPr>
          <p:nvPr>
            <p:ph type="sldNum" sz="quarter" idx="12"/>
          </p:nvPr>
        </p:nvSpPr>
        <p:spPr/>
        <p:txBody>
          <a:bodyPr/>
          <a:lstStyle/>
          <a:p>
            <a:fld id="{259C93DD-D615-418B-8732-C4E866F070A2}" type="slidenum">
              <a:rPr lang="en-GB" smtClean="0"/>
              <a:pPr/>
              <a:t>8</a:t>
            </a:fld>
            <a:endParaRPr lang="en-GB"/>
          </a:p>
        </p:txBody>
      </p:sp>
    </p:spTree>
    <p:extLst>
      <p:ext uri="{BB962C8B-B14F-4D97-AF65-F5344CB8AC3E}">
        <p14:creationId xmlns:p14="http://schemas.microsoft.com/office/powerpoint/2010/main" val="3756244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C9557-91C1-4D5A-AB47-7D588C3D5BF9}"/>
              </a:ext>
            </a:extLst>
          </p:cNvPr>
          <p:cNvSpPr>
            <a:spLocks noGrp="1"/>
          </p:cNvSpPr>
          <p:nvPr>
            <p:ph type="title"/>
          </p:nvPr>
        </p:nvSpPr>
        <p:spPr/>
        <p:txBody>
          <a:bodyPr/>
          <a:lstStyle/>
          <a:p>
            <a:r>
              <a:rPr lang="en-GB">
                <a:solidFill>
                  <a:srgbClr val="002060"/>
                </a:solidFill>
              </a:rPr>
              <a:t>Does my child have to read </a:t>
            </a:r>
            <a:r>
              <a:rPr lang="en-GB" b="1" u="sng">
                <a:solidFill>
                  <a:srgbClr val="002060"/>
                </a:solidFill>
              </a:rPr>
              <a:t>independently</a:t>
            </a:r>
            <a:r>
              <a:rPr lang="en-GB">
                <a:solidFill>
                  <a:srgbClr val="002060"/>
                </a:solidFill>
              </a:rPr>
              <a:t> at home?</a:t>
            </a:r>
          </a:p>
        </p:txBody>
      </p:sp>
      <p:sp>
        <p:nvSpPr>
          <p:cNvPr id="3" name="Content Placeholder 2">
            <a:extLst>
              <a:ext uri="{FF2B5EF4-FFF2-40B4-BE49-F238E27FC236}">
                <a16:creationId xmlns:a16="http://schemas.microsoft.com/office/drawing/2014/main" id="{775B85E2-CA9E-448E-96D6-F06A0BF6CBE0}"/>
              </a:ext>
            </a:extLst>
          </p:cNvPr>
          <p:cNvSpPr>
            <a:spLocks noGrp="1"/>
          </p:cNvSpPr>
          <p:nvPr>
            <p:ph idx="1"/>
          </p:nvPr>
        </p:nvSpPr>
        <p:spPr>
          <a:xfrm>
            <a:off x="609598" y="2160590"/>
            <a:ext cx="8042966" cy="4065724"/>
          </a:xfrm>
        </p:spPr>
        <p:txBody>
          <a:bodyPr vert="horz" lIns="91440" tIns="45720" rIns="91440" bIns="45720" rtlCol="0" anchor="t">
            <a:normAutofit/>
          </a:bodyPr>
          <a:lstStyle/>
          <a:p>
            <a:r>
              <a:rPr lang="en-GB" sz="2400" dirty="0"/>
              <a:t>NO - reading can be collaborative</a:t>
            </a:r>
          </a:p>
          <a:p>
            <a:r>
              <a:rPr lang="en-GB" sz="2400" dirty="0"/>
              <a:t>They might like to read to you/you to read to them</a:t>
            </a:r>
          </a:p>
          <a:p>
            <a:r>
              <a:rPr lang="en-GB" sz="2400" dirty="0"/>
              <a:t>They might enjoy listening to an audiobook</a:t>
            </a:r>
          </a:p>
          <a:p>
            <a:endParaRPr lang="en-GB" sz="2400"/>
          </a:p>
          <a:p>
            <a:pPr marL="0" indent="0">
              <a:buNone/>
            </a:pPr>
            <a:r>
              <a:rPr lang="en-GB" sz="2400" dirty="0"/>
              <a:t>Most importantly DISCUSS their book with them, what's happening/can they make predictions/can </a:t>
            </a:r>
            <a:r>
              <a:rPr lang="en-GB" sz="2400"/>
              <a:t>they give their opinion on the plot or characters.</a:t>
            </a:r>
          </a:p>
          <a:p>
            <a:pPr marL="0" indent="0">
              <a:buNone/>
            </a:pPr>
            <a:r>
              <a:rPr lang="en-GB" sz="2400"/>
              <a:t>Comprehension skills are VITAL for Year 5 reading success.</a:t>
            </a:r>
          </a:p>
        </p:txBody>
      </p:sp>
      <p:sp>
        <p:nvSpPr>
          <p:cNvPr id="4" name="Slide Number Placeholder 3">
            <a:extLst>
              <a:ext uri="{FF2B5EF4-FFF2-40B4-BE49-F238E27FC236}">
                <a16:creationId xmlns:a16="http://schemas.microsoft.com/office/drawing/2014/main" id="{3A168914-7116-4E19-ABB2-54C0C67BCAED}"/>
              </a:ext>
            </a:extLst>
          </p:cNvPr>
          <p:cNvSpPr>
            <a:spLocks noGrp="1"/>
          </p:cNvSpPr>
          <p:nvPr>
            <p:ph type="sldNum" sz="quarter" idx="12"/>
          </p:nvPr>
        </p:nvSpPr>
        <p:spPr/>
        <p:txBody>
          <a:bodyPr/>
          <a:lstStyle/>
          <a:p>
            <a:fld id="{259C93DD-D615-418B-8732-C4E866F070A2}" type="slidenum">
              <a:rPr lang="en-GB" smtClean="0"/>
              <a:pPr/>
              <a:t>9</a:t>
            </a:fld>
            <a:endParaRPr lang="en-GB"/>
          </a:p>
        </p:txBody>
      </p:sp>
    </p:spTree>
    <p:extLst>
      <p:ext uri="{BB962C8B-B14F-4D97-AF65-F5344CB8AC3E}">
        <p14:creationId xmlns:p14="http://schemas.microsoft.com/office/powerpoint/2010/main" val="2303995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d779b6ac-5e3c-414a-88b0-3605e904daba" xsi:nil="true"/>
    <lcf76f155ced4ddcb4097134ff3c332f xmlns="5d49f4e3-012a-41c7-9ab8-344b0d0d4b87">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0795CD441C8644CB5346D848DE2DE14" ma:contentTypeVersion="13" ma:contentTypeDescription="Create a new document." ma:contentTypeScope="" ma:versionID="df734fb131eca4c6d4b80e18e7b61c50">
  <xsd:schema xmlns:xsd="http://www.w3.org/2001/XMLSchema" xmlns:xs="http://www.w3.org/2001/XMLSchema" xmlns:p="http://schemas.microsoft.com/office/2006/metadata/properties" xmlns:ns2="5d49f4e3-012a-41c7-9ab8-344b0d0d4b87" xmlns:ns3="d779b6ac-5e3c-414a-88b0-3605e904daba" targetNamespace="http://schemas.microsoft.com/office/2006/metadata/properties" ma:root="true" ma:fieldsID="fd7d002c566e351a6d4517f3c843bd66" ns2:_="" ns3:_="">
    <xsd:import namespace="5d49f4e3-012a-41c7-9ab8-344b0d0d4b87"/>
    <xsd:import namespace="d779b6ac-5e3c-414a-88b0-3605e904dab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d49f4e3-012a-41c7-9ab8-344b0d0d4b8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d4b9dab2-8615-4ec5-9d6f-9402410766cd"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779b6ac-5e3c-414a-88b0-3605e904daba"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7d25c9fd-a9b7-4879-bf92-557cb4e62817}" ma:internalName="TaxCatchAll" ma:showField="CatchAllData" ma:web="d779b6ac-5e3c-414a-88b0-3605e904dab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87A68B6-4B6C-4A31-B9EC-0D3698A65CD5}">
  <ds:schemaRefs>
    <ds:schemaRef ds:uri="http://schemas.microsoft.com/sharepoint/v3/contenttype/forms"/>
  </ds:schemaRefs>
</ds:datastoreItem>
</file>

<file path=customXml/itemProps2.xml><?xml version="1.0" encoding="utf-8"?>
<ds:datastoreItem xmlns:ds="http://schemas.openxmlformats.org/officeDocument/2006/customXml" ds:itemID="{ADF42822-C7C6-49CC-9EFD-B2F2A782160C}">
  <ds:schemaRefs>
    <ds:schemaRef ds:uri="http://schemas.openxmlformats.org/package/2006/metadata/core-properties"/>
    <ds:schemaRef ds:uri="http://schemas.microsoft.com/office/2006/metadata/properties"/>
    <ds:schemaRef ds:uri="3d87a062-8f6c-4bd3-bb60-1de81168c70c"/>
    <ds:schemaRef ds:uri="http://schemas.microsoft.com/office/2006/documentManagement/types"/>
    <ds:schemaRef ds:uri="http://purl.org/dc/dcmitype/"/>
    <ds:schemaRef ds:uri="b594591c-e847-4f65-b4fd-3f478fad9e0d"/>
    <ds:schemaRef ds:uri="http://purl.org/dc/elements/1.1/"/>
    <ds:schemaRef ds:uri="http://purl.org/dc/terms/"/>
    <ds:schemaRef ds:uri="http://schemas.microsoft.com/office/infopath/2007/PartnerControls"/>
    <ds:schemaRef ds:uri="http://www.w3.org/XML/1998/namespace"/>
    <ds:schemaRef ds:uri="d779b6ac-5e3c-414a-88b0-3605e904daba"/>
    <ds:schemaRef ds:uri="5d49f4e3-012a-41c7-9ab8-344b0d0d4b87"/>
  </ds:schemaRefs>
</ds:datastoreItem>
</file>

<file path=customXml/itemProps3.xml><?xml version="1.0" encoding="utf-8"?>
<ds:datastoreItem xmlns:ds="http://schemas.openxmlformats.org/officeDocument/2006/customXml" ds:itemID="{8AC9AA83-9D33-40D5-844C-E738228BE4D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d49f4e3-012a-41c7-9ab8-344b0d0d4b87"/>
    <ds:schemaRef ds:uri="d779b6ac-5e3c-414a-88b0-3605e904dab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Facet</Template>
  <TotalTime>462</TotalTime>
  <Words>734</Words>
  <Application>Microsoft Office PowerPoint</Application>
  <PresentationFormat>On-screen Show (4:3)</PresentationFormat>
  <Paragraphs>78</Paragraphs>
  <Slides>11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Trebuchet MS</vt:lpstr>
      <vt:lpstr>Wingdings 3</vt:lpstr>
      <vt:lpstr>Facet</vt:lpstr>
      <vt:lpstr>Welcome  to  Year 5</vt:lpstr>
      <vt:lpstr>The staff</vt:lpstr>
      <vt:lpstr>Key dates </vt:lpstr>
      <vt:lpstr>Curriculum Coverage</vt:lpstr>
      <vt:lpstr>Homework – </vt:lpstr>
      <vt:lpstr>Reading  We cannot stress enough the importance of developing your child’s ability and love of reading.   Fluent and confident readers become confident and fluent writers.   Those who can read with confidence can access the increasing demands of the Upper KS2 curriculum.  </vt:lpstr>
      <vt:lpstr>Each term, the children  are given a reading target (e.g. 12 points). To reach  this target, they need to  read a number of books  and pass the quiz for each  book.  For each quiz that they pass, they will be awarded points. The children can use Accelerated Reader to track their progress.</vt:lpstr>
      <vt:lpstr>Each child has a reading target tailored to their ability</vt:lpstr>
      <vt:lpstr>Does my child have to read independently at home?</vt:lpstr>
      <vt:lpstr>Year 5 key information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Louise Culver</dc:creator>
  <cp:lastModifiedBy>Anji MARTIN</cp:lastModifiedBy>
  <cp:revision>137</cp:revision>
  <dcterms:created xsi:type="dcterms:W3CDTF">2013-09-08T06:52:37Z</dcterms:created>
  <dcterms:modified xsi:type="dcterms:W3CDTF">2026-07-13T14:44:13Z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0x010100C0795CD441C8644CB5346D848DE2DE14</vt:lpwstr>
  </property>
  <property fmtid="{D5CDD505-2E9C-101B-9397-08002B2CF9AE}" pid="3" name="Order">
    <vt:r8>15492600</vt:r8>
  </property>
  <property fmtid="{D5CDD505-2E9C-101B-9397-08002B2CF9AE}" pid="4" name="_ExtendedDescription">
    <vt:lpwstr/>
  </property>
  <property fmtid="{D5CDD505-2E9C-101B-9397-08002B2CF9AE}" pid="5" name="TriggerFlowInfo">
    <vt:lpwstr/>
  </property>
  <property fmtid="{D5CDD505-2E9C-101B-9397-08002B2CF9AE}" pid="6" name="ComplianceAssetId">
    <vt:lpwstr/>
  </property>
  <property fmtid="{D5CDD505-2E9C-101B-9397-08002B2CF9AE}" pid="7" name="MediaServiceImageTags">
    <vt:lpwstr/>
  </property>
</Properties>
</file>