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14"/>
  </p:notesMasterIdLst>
  <p:sldIdLst>
    <p:sldId id="256" r:id="rId5"/>
    <p:sldId id="257" r:id="rId6"/>
    <p:sldId id="259" r:id="rId7"/>
    <p:sldId id="265" r:id="rId8"/>
    <p:sldId id="258" r:id="rId9"/>
    <p:sldId id="262" r:id="rId10"/>
    <p:sldId id="264" r:id="rId11"/>
    <p:sldId id="266" r:id="rId12"/>
    <p:sldId id="26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F31F03-E3A4-4066-8887-01FC155BA2AE}" v="1959" dt="2026-07-01T12:51:40.3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925794-38CB-44C2-A4B0-FD748F770A06}" type="datetimeFigureOut">
              <a:rPr lang="en-GB" smtClean="0"/>
              <a:pPr/>
              <a:t>16/07/2026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B973DA-94F0-46E4-8199-6E48363A8C9E}" type="slidenum">
              <a:rPr lang="en-GB" smtClean="0"/>
              <a:pPr/>
              <a:t>‹#›</a:t>
            </a:fld>
            <a:endParaRPr lang="en-GB"/>
          </a:p>
        </p:txBody>
      </p:sp>
    </p:spTree>
    <p:extLst>
      <p:ext uri="{BB962C8B-B14F-4D97-AF65-F5344CB8AC3E}">
        <p14:creationId xmlns:p14="http://schemas.microsoft.com/office/powerpoint/2010/main" val="1098242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1B973DA-94F0-46E4-8199-6E48363A8C9E}" type="slidenum">
              <a:rPr lang="en-GB" smtClean="0"/>
              <a:pPr/>
              <a:t>3</a:t>
            </a:fld>
            <a:endParaRPr lang="en-GB"/>
          </a:p>
        </p:txBody>
      </p:sp>
    </p:spTree>
    <p:extLst>
      <p:ext uri="{BB962C8B-B14F-4D97-AF65-F5344CB8AC3E}">
        <p14:creationId xmlns:p14="http://schemas.microsoft.com/office/powerpoint/2010/main" val="4121875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E5F6A7-5201-47A9-8481-487E40697EDB}"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651775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34A65BF-E582-4D38-905D-7F1F73B2D853}"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195205831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34A65BF-E582-4D38-905D-7F1F73B2D853}"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694790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34A65BF-E582-4D38-905D-7F1F73B2D853}"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386864388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34A65BF-E582-4D38-905D-7F1F73B2D853}"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730517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34A65BF-E582-4D38-905D-7F1F73B2D853}"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296387205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AB1F82-2ED1-40C8-ACE3-62612CC640AF}"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11802370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88F25B-0D03-4523-9E46-7C415CC9C7DA}"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152292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91B143-4A97-49E6-B687-3DB7BBDA3518}"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1080799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37569C0-9D26-4786-B01C-DC4A2B55BACC}" type="datetime1">
              <a:rPr lang="en-GB" smtClean="0"/>
              <a:pPr/>
              <a:t>16/07/2026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3414008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BBC0F6-92BD-4B88-B3D6-12C783C2A97D}" type="datetime1">
              <a:rPr lang="en-GB" smtClean="0"/>
              <a:pPr/>
              <a:t>16/07/2026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184299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F521C1-0E14-41AF-BA5E-044AD310DC96}" type="datetime1">
              <a:rPr lang="en-GB" smtClean="0"/>
              <a:pPr/>
              <a:t>16/07/2026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61462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8CCDD1-4AFE-4424-AEDB-53A9A7CAAD37}" type="datetime1">
              <a:rPr lang="en-GB" smtClean="0"/>
              <a:pPr/>
              <a:t>16/07/2026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2242452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8C7B8-C6DD-40C0-94DA-120223139419}" type="datetime1">
              <a:rPr lang="en-GB" smtClean="0"/>
              <a:pPr/>
              <a:t>16/07/2026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3069876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FCA0B1C-265D-4C33-8946-A334AC5B27FB}" type="datetime1">
              <a:rPr lang="en-GB" smtClean="0"/>
              <a:pPr/>
              <a:t>16/07/2026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4187598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FFACAE-344E-48EE-9298-2B77103EA5AA}" type="datetime1">
              <a:rPr lang="en-GB" smtClean="0"/>
              <a:pPr/>
              <a:t>16/07/2026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9C93DD-D615-418B-8732-C4E866F070A2}" type="slidenum">
              <a:rPr lang="en-GB" smtClean="0"/>
              <a:pPr/>
              <a:t>‹#›</a:t>
            </a:fld>
            <a:endParaRPr lang="en-GB"/>
          </a:p>
        </p:txBody>
      </p:sp>
    </p:spTree>
    <p:extLst>
      <p:ext uri="{BB962C8B-B14F-4D97-AF65-F5344CB8AC3E}">
        <p14:creationId xmlns:p14="http://schemas.microsoft.com/office/powerpoint/2010/main" val="3706018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34A65BF-E582-4D38-905D-7F1F73B2D853}" type="datetime1">
              <a:rPr lang="en-GB" smtClean="0"/>
              <a:pPr/>
              <a:t>16/07/2026</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59C93DD-D615-418B-8732-C4E866F070A2}" type="slidenum">
              <a:rPr lang="en-GB" smtClean="0"/>
              <a:pPr/>
              <a:t>‹#›</a:t>
            </a:fld>
            <a:endParaRPr lang="en-GB"/>
          </a:p>
        </p:txBody>
      </p:sp>
    </p:spTree>
    <p:extLst>
      <p:ext uri="{BB962C8B-B14F-4D97-AF65-F5344CB8AC3E}">
        <p14:creationId xmlns:p14="http://schemas.microsoft.com/office/powerpoint/2010/main" val="144044886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jUu5KNxKbKAhVBfhoKHSH5CBYQjRwIBw&amp;url=http://www.uvinfosys.com/elearn1.html&amp;psig=AFQjCNEQkGAf43GBdfA9_pLIapxPXemtuA&amp;ust=1452765666201079" TargetMode="External"/><Relationship Id="rId7" Type="http://schemas.openxmlformats.org/officeDocument/2006/relationships/image" Target="../media/image11.jpeg"/><Relationship Id="rId2" Type="http://schemas.openxmlformats.org/officeDocument/2006/relationships/hyperlink" Target="https://lenham.kent.sch.uk/our-classes/year-2/" TargetMode="Externa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34551" y="3971383"/>
            <a:ext cx="4739524" cy="1963628"/>
          </a:xfrm>
        </p:spPr>
        <p:txBody>
          <a:bodyPr vert="horz" lIns="91440" tIns="45720" rIns="91440" bIns="45720" rtlCol="0" anchor="t">
            <a:noAutofit/>
          </a:bodyPr>
          <a:lstStyle/>
          <a:p>
            <a:endParaRPr lang="en-GB" dirty="0"/>
          </a:p>
          <a:p>
            <a:r>
              <a:rPr lang="en-GB" sz="3600" dirty="0">
                <a:solidFill>
                  <a:schemeClr val="tx1"/>
                </a:solidFill>
                <a:latin typeface="Comic Sans MS"/>
              </a:rPr>
              <a:t>‘Meet the Teacher’ </a:t>
            </a:r>
          </a:p>
          <a:p>
            <a:r>
              <a:rPr lang="en-GB" sz="3600" dirty="0">
                <a:solidFill>
                  <a:schemeClr val="tx1"/>
                </a:solidFill>
                <a:latin typeface="Comic Sans MS"/>
              </a:rPr>
              <a:t> July 2026</a:t>
            </a:r>
          </a:p>
        </p:txBody>
      </p:sp>
      <p:pic>
        <p:nvPicPr>
          <p:cNvPr id="5" name="Picture 4" descr="Year 2">
            <a:extLst>
              <a:ext uri="{FF2B5EF4-FFF2-40B4-BE49-F238E27FC236}">
                <a16:creationId xmlns:a16="http://schemas.microsoft.com/office/drawing/2014/main" id="{1F41B714-A763-63A6-5E80-B3215FC776BF}"/>
              </a:ext>
            </a:extLst>
          </p:cNvPr>
          <p:cNvPicPr>
            <a:picLocks noChangeAspect="1"/>
          </p:cNvPicPr>
          <p:nvPr/>
        </p:nvPicPr>
        <p:blipFill>
          <a:blip r:embed="rId2"/>
          <a:stretch>
            <a:fillRect/>
          </a:stretch>
        </p:blipFill>
        <p:spPr>
          <a:xfrm>
            <a:off x="914400" y="1475187"/>
            <a:ext cx="6470138" cy="2109159"/>
          </a:xfrm>
          <a:prstGeom prst="rect">
            <a:avLst/>
          </a:prstGeom>
        </p:spPr>
      </p:pic>
    </p:spTree>
    <p:extLst>
      <p:ext uri="{BB962C8B-B14F-4D97-AF65-F5344CB8AC3E}">
        <p14:creationId xmlns:p14="http://schemas.microsoft.com/office/powerpoint/2010/main" val="83360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BD11ECC6-8551-4768-8DFD-CD41AF420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9144000" cy="228599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49" name="Group 48">
            <a:extLst>
              <a:ext uri="{FF2B5EF4-FFF2-40B4-BE49-F238E27FC236}">
                <a16:creationId xmlns:a16="http://schemas.microsoft.com/office/drawing/2014/main" id="{93657592-CA60-4F45-B1A0-88AA7724208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68955" y="-8467"/>
            <a:ext cx="3575053" cy="6866467"/>
            <a:chOff x="7425267" y="-8467"/>
            <a:chExt cx="4766733" cy="6866467"/>
          </a:xfrm>
        </p:grpSpPr>
        <p:cxnSp>
          <p:nvCxnSpPr>
            <p:cNvPr id="34" name="Straight Connector 33">
              <a:extLst>
                <a:ext uri="{FF2B5EF4-FFF2-40B4-BE49-F238E27FC236}">
                  <a16:creationId xmlns:a16="http://schemas.microsoft.com/office/drawing/2014/main" id="{6F47E2B4-7DA9-4312-A1F0-C48388B236A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35B274F7-039F-4BFC-AA98-B51B1D6CB6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36" name="Rectangle 23">
              <a:extLst>
                <a:ext uri="{FF2B5EF4-FFF2-40B4-BE49-F238E27FC236}">
                  <a16:creationId xmlns:a16="http://schemas.microsoft.com/office/drawing/2014/main" id="{11A31103-C703-46C9-9D26-497A1ACD5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7" name="Rectangle 25">
              <a:extLst>
                <a:ext uri="{FF2B5EF4-FFF2-40B4-BE49-F238E27FC236}">
                  <a16:creationId xmlns:a16="http://schemas.microsoft.com/office/drawing/2014/main" id="{382F955F-FC22-44B8-BDCF-B7758032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8" name="Isosceles Triangle 37">
              <a:extLst>
                <a:ext uri="{FF2B5EF4-FFF2-40B4-BE49-F238E27FC236}">
                  <a16:creationId xmlns:a16="http://schemas.microsoft.com/office/drawing/2014/main" id="{1F567692-F087-479A-8931-BD2869C3E4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7">
              <a:extLst>
                <a:ext uri="{FF2B5EF4-FFF2-40B4-BE49-F238E27FC236}">
                  <a16:creationId xmlns:a16="http://schemas.microsoft.com/office/drawing/2014/main" id="{49B3E4CD-0738-4B9D-A14F-1E8694DDF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0" name="Rectangle 28">
              <a:extLst>
                <a:ext uri="{FF2B5EF4-FFF2-40B4-BE49-F238E27FC236}">
                  <a16:creationId xmlns:a16="http://schemas.microsoft.com/office/drawing/2014/main" id="{4753B851-AD90-4CCD-85D0-65AA6567D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Rectangle 29">
              <a:extLst>
                <a:ext uri="{FF2B5EF4-FFF2-40B4-BE49-F238E27FC236}">
                  <a16:creationId xmlns:a16="http://schemas.microsoft.com/office/drawing/2014/main" id="{EBF14868-A190-4E21-9522-8977C474C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2" name="Isosceles Triangle 41">
              <a:extLst>
                <a:ext uri="{FF2B5EF4-FFF2-40B4-BE49-F238E27FC236}">
                  <a16:creationId xmlns:a16="http://schemas.microsoft.com/office/drawing/2014/main" id="{BCBB4922-76EE-442B-A649-09873DCE7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51" name="Rectangle 50">
            <a:extLst>
              <a:ext uri="{FF2B5EF4-FFF2-40B4-BE49-F238E27FC236}">
                <a16:creationId xmlns:a16="http://schemas.microsoft.com/office/drawing/2014/main" id="{8E2EB503-A017-4457-A105-53638C97D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572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Mrs C Horlock">
            <a:extLst>
              <a:ext uri="{FF2B5EF4-FFF2-40B4-BE49-F238E27FC236}">
                <a16:creationId xmlns:a16="http://schemas.microsoft.com/office/drawing/2014/main" id="{219B4806-D44F-E8E9-58CF-39FCD1FE6590}"/>
              </a:ext>
            </a:extLst>
          </p:cNvPr>
          <p:cNvPicPr>
            <a:picLocks noChangeAspect="1"/>
          </p:cNvPicPr>
          <p:nvPr/>
        </p:nvPicPr>
        <p:blipFill>
          <a:blip r:embed="rId2"/>
          <a:stretch>
            <a:fillRect/>
          </a:stretch>
        </p:blipFill>
        <p:spPr>
          <a:xfrm>
            <a:off x="1345482" y="479506"/>
            <a:ext cx="2606031" cy="4089482"/>
          </a:xfrm>
          <a:prstGeom prst="rect">
            <a:avLst/>
          </a:prstGeom>
        </p:spPr>
      </p:pic>
      <p:sp>
        <p:nvSpPr>
          <p:cNvPr id="2" name="Content Placeholder 1"/>
          <p:cNvSpPr>
            <a:spLocks noGrp="1"/>
          </p:cNvSpPr>
          <p:nvPr>
            <p:ph idx="1"/>
          </p:nvPr>
        </p:nvSpPr>
        <p:spPr>
          <a:xfrm>
            <a:off x="3951513" y="4814595"/>
            <a:ext cx="3398856" cy="1563899"/>
          </a:xfrm>
        </p:spPr>
        <p:txBody>
          <a:bodyPr vert="horz" lIns="91440" tIns="45720" rIns="91440" bIns="45720" rtlCol="0" anchor="ctr">
            <a:normAutofit fontScale="85000" lnSpcReduction="20000"/>
          </a:bodyPr>
          <a:lstStyle/>
          <a:p>
            <a:pPr>
              <a:lnSpc>
                <a:spcPct val="90000"/>
              </a:lnSpc>
            </a:pPr>
            <a:endParaRPr lang="en-GB" sz="1500" b="1" dirty="0">
              <a:solidFill>
                <a:srgbClr val="FFFFFF"/>
              </a:solidFill>
              <a:latin typeface="Comic Sans MS"/>
            </a:endParaRPr>
          </a:p>
          <a:p>
            <a:pPr>
              <a:lnSpc>
                <a:spcPct val="90000"/>
              </a:lnSpc>
            </a:pPr>
            <a:endParaRPr lang="en-GB" sz="1500" b="1" dirty="0">
              <a:solidFill>
                <a:srgbClr val="FFFFFF"/>
              </a:solidFill>
              <a:latin typeface="Comic Sans MS"/>
            </a:endParaRPr>
          </a:p>
          <a:p>
            <a:pPr>
              <a:lnSpc>
                <a:spcPct val="90000"/>
              </a:lnSpc>
            </a:pPr>
            <a:endParaRPr lang="en-GB" sz="1500" b="1" dirty="0">
              <a:solidFill>
                <a:srgbClr val="FFFFFF"/>
              </a:solidFill>
              <a:latin typeface="Comic Sans MS"/>
            </a:endParaRPr>
          </a:p>
          <a:p>
            <a:pPr>
              <a:lnSpc>
                <a:spcPct val="90000"/>
              </a:lnSpc>
            </a:pPr>
            <a:r>
              <a:rPr lang="en-GB" sz="1500" b="1" dirty="0">
                <a:solidFill>
                  <a:srgbClr val="FFFFFF"/>
                </a:solidFill>
                <a:latin typeface="Comic Sans MS"/>
              </a:rPr>
              <a:t>Mrs Horlock </a:t>
            </a:r>
            <a:endParaRPr lang="en-GB" dirty="0"/>
          </a:p>
          <a:p>
            <a:pPr marL="0" indent="0">
              <a:lnSpc>
                <a:spcPct val="90000"/>
              </a:lnSpc>
              <a:buNone/>
            </a:pPr>
            <a:endParaRPr lang="en-GB" sz="1500" i="0">
              <a:solidFill>
                <a:srgbClr val="FFFFFF"/>
              </a:solidFill>
              <a:latin typeface="Comic Sans MS"/>
            </a:endParaRPr>
          </a:p>
          <a:p>
            <a:pPr>
              <a:lnSpc>
                <a:spcPct val="90000"/>
              </a:lnSpc>
            </a:pPr>
            <a:r>
              <a:rPr lang="en-GB" sz="1500" b="1" dirty="0">
                <a:solidFill>
                  <a:srgbClr val="FFFFFF"/>
                </a:solidFill>
                <a:latin typeface="Comic Sans MS"/>
              </a:rPr>
              <a:t>Mrs Carter</a:t>
            </a:r>
            <a:endParaRPr lang="en-GB" sz="1500" b="1" i="0" dirty="0">
              <a:solidFill>
                <a:srgbClr val="FFFFFF"/>
              </a:solidFill>
              <a:latin typeface="Comic Sans MS"/>
            </a:endParaRPr>
          </a:p>
          <a:p>
            <a:pPr marL="0" indent="0">
              <a:lnSpc>
                <a:spcPct val="90000"/>
              </a:lnSpc>
              <a:buNone/>
            </a:pPr>
            <a:endParaRPr lang="en-GB" sz="1500" dirty="0">
              <a:solidFill>
                <a:srgbClr val="FFFFFF"/>
              </a:solidFill>
              <a:latin typeface="Comic Sans MS"/>
            </a:endParaRPr>
          </a:p>
          <a:p>
            <a:pPr marL="0" indent="0">
              <a:lnSpc>
                <a:spcPct val="90000"/>
              </a:lnSpc>
              <a:buNone/>
            </a:pPr>
            <a:endParaRPr lang="en-GB" sz="1500" i="0" dirty="0">
              <a:solidFill>
                <a:srgbClr val="FFFFFF"/>
              </a:solidFill>
              <a:latin typeface="Comic Sans MS"/>
            </a:endParaRPr>
          </a:p>
          <a:p>
            <a:pPr>
              <a:lnSpc>
                <a:spcPct val="90000"/>
              </a:lnSpc>
            </a:pPr>
            <a:endParaRPr lang="en-GB" sz="1500">
              <a:solidFill>
                <a:srgbClr val="FFFFFF"/>
              </a:solidFill>
            </a:endParaRPr>
          </a:p>
        </p:txBody>
      </p:sp>
      <p:sp>
        <p:nvSpPr>
          <p:cNvPr id="4" name="Title 3"/>
          <p:cNvSpPr>
            <a:spLocks noGrp="1"/>
          </p:cNvSpPr>
          <p:nvPr>
            <p:ph type="title"/>
          </p:nvPr>
        </p:nvSpPr>
        <p:spPr>
          <a:xfrm>
            <a:off x="508000" y="4811501"/>
            <a:ext cx="3331307" cy="1563899"/>
          </a:xfrm>
        </p:spPr>
        <p:txBody>
          <a:bodyPr anchor="ctr">
            <a:normAutofit/>
          </a:bodyPr>
          <a:lstStyle/>
          <a:p>
            <a:r>
              <a:rPr lang="en-GB">
                <a:latin typeface="Comic Sans MS"/>
              </a:rPr>
              <a:t>Year 2 Staff</a:t>
            </a:r>
          </a:p>
        </p:txBody>
      </p:sp>
      <p:sp>
        <p:nvSpPr>
          <p:cNvPr id="3" name="Slide Number Placeholder 2"/>
          <p:cNvSpPr>
            <a:spLocks noGrp="1"/>
          </p:cNvSpPr>
          <p:nvPr>
            <p:ph type="sldNum" sz="quarter" idx="12"/>
          </p:nvPr>
        </p:nvSpPr>
        <p:spPr>
          <a:xfrm>
            <a:off x="6442997" y="6378495"/>
            <a:ext cx="512504" cy="365125"/>
          </a:xfrm>
        </p:spPr>
        <p:txBody>
          <a:bodyPr>
            <a:normAutofit/>
          </a:bodyPr>
          <a:lstStyle/>
          <a:p>
            <a:pPr>
              <a:spcAft>
                <a:spcPts val="600"/>
              </a:spcAft>
            </a:pPr>
            <a:fld id="{259C93DD-D615-418B-8732-C4E866F070A2}" type="slidenum">
              <a:rPr lang="en-GB">
                <a:solidFill>
                  <a:srgbClr val="FFFFFF"/>
                </a:solidFill>
              </a:rPr>
              <a:pPr>
                <a:spcAft>
                  <a:spcPts val="600"/>
                </a:spcAft>
              </a:pPr>
              <a:t>2</a:t>
            </a:fld>
            <a:endParaRPr lang="en-GB">
              <a:solidFill>
                <a:srgbClr val="FFFFFF"/>
              </a:solidFill>
            </a:endParaRPr>
          </a:p>
        </p:txBody>
      </p:sp>
      <p:pic>
        <p:nvPicPr>
          <p:cNvPr id="9" name="Picture 8" descr="Mrs E Carter">
            <a:extLst>
              <a:ext uri="{FF2B5EF4-FFF2-40B4-BE49-F238E27FC236}">
                <a16:creationId xmlns:a16="http://schemas.microsoft.com/office/drawing/2014/main" id="{D8E62500-543A-52C4-22D6-362A8B6C6D34}"/>
              </a:ext>
            </a:extLst>
          </p:cNvPr>
          <p:cNvPicPr>
            <a:picLocks noChangeAspect="1"/>
          </p:cNvPicPr>
          <p:nvPr/>
        </p:nvPicPr>
        <p:blipFill>
          <a:blip r:embed="rId3"/>
          <a:stretch>
            <a:fillRect/>
          </a:stretch>
        </p:blipFill>
        <p:spPr>
          <a:xfrm>
            <a:off x="4860031" y="311203"/>
            <a:ext cx="3082635" cy="4247350"/>
          </a:xfrm>
          <a:prstGeom prst="rect">
            <a:avLst/>
          </a:prstGeom>
        </p:spPr>
      </p:pic>
    </p:spTree>
    <p:extLst>
      <p:ext uri="{BB962C8B-B14F-4D97-AF65-F5344CB8AC3E}">
        <p14:creationId xmlns:p14="http://schemas.microsoft.com/office/powerpoint/2010/main" val="186037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915" y="3999427"/>
            <a:ext cx="7908727" cy="3097017"/>
          </a:xfrm>
        </p:spPr>
        <p:txBody>
          <a:bodyPr vert="horz" lIns="91440" tIns="45720" rIns="91440" bIns="45720" rtlCol="0" anchor="t">
            <a:normAutofit/>
          </a:bodyPr>
          <a:lstStyle/>
          <a:p>
            <a:pPr>
              <a:buFont typeface="Wingdings" panose="05000000000000000000" pitchFamily="2" charset="2"/>
              <a:buChar char="Ø"/>
            </a:pPr>
            <a:r>
              <a:rPr lang="en-GB" sz="3200" b="1" dirty="0">
                <a:solidFill>
                  <a:schemeClr val="tx1"/>
                </a:solidFill>
                <a:latin typeface="Comic Sans MS"/>
              </a:rPr>
              <a:t>Please ensure your child has their PE kit on these days and any earrings taken out. </a:t>
            </a:r>
            <a:endParaRPr lang="en-US" dirty="0">
              <a:solidFill>
                <a:schemeClr val="tx1"/>
              </a:solidFill>
            </a:endParaRPr>
          </a:p>
          <a:p>
            <a:pPr>
              <a:buFont typeface="Wingdings" panose="05000000000000000000" pitchFamily="2" charset="2"/>
              <a:buChar char="Ø"/>
            </a:pPr>
            <a:r>
              <a:rPr lang="en-GB" sz="3200" b="1" dirty="0">
                <a:solidFill>
                  <a:schemeClr val="tx1"/>
                </a:solidFill>
                <a:latin typeface="Comic Sans MS"/>
              </a:rPr>
              <a:t>Name everything! </a:t>
            </a:r>
            <a:endParaRPr lang="en-GB"/>
          </a:p>
          <a:p>
            <a:pPr marL="0" indent="0">
              <a:buNone/>
            </a:pPr>
            <a:endParaRPr lang="en-GB" sz="2200" dirty="0">
              <a:solidFill>
                <a:schemeClr val="tx1"/>
              </a:solidFill>
            </a:endParaRPr>
          </a:p>
          <a:p>
            <a:pPr marL="0" indent="0">
              <a:buNone/>
            </a:pPr>
            <a:endParaRPr lang="en-GB" sz="2200" b="1" dirty="0">
              <a:solidFill>
                <a:schemeClr val="tx1"/>
              </a:solidFill>
            </a:endParaRPr>
          </a:p>
          <a:p>
            <a:pPr marL="0" indent="0" algn="ctr">
              <a:buNone/>
            </a:pPr>
            <a:endParaRPr lang="en-GB" sz="2200" dirty="0">
              <a:solidFill>
                <a:schemeClr val="tx1"/>
              </a:solidFill>
            </a:endParaRPr>
          </a:p>
          <a:p>
            <a:pPr marL="0" indent="0" algn="ctr">
              <a:buNone/>
            </a:pPr>
            <a:endParaRPr lang="en-GB" dirty="0"/>
          </a:p>
          <a:p>
            <a:pPr marL="0" indent="0" algn="ctr">
              <a:buNone/>
            </a:pPr>
            <a:endParaRPr lang="en-GB" dirty="0"/>
          </a:p>
          <a:p>
            <a:pPr marL="0" indent="0" algn="ctr">
              <a:buNone/>
            </a:pPr>
            <a:endParaRPr lang="en-GB" dirty="0"/>
          </a:p>
        </p:txBody>
      </p:sp>
      <p:sp>
        <p:nvSpPr>
          <p:cNvPr id="5" name="Content Placeholder 1"/>
          <p:cNvSpPr txBox="1">
            <a:spLocks/>
          </p:cNvSpPr>
          <p:nvPr/>
        </p:nvSpPr>
        <p:spPr>
          <a:xfrm>
            <a:off x="683568" y="336128"/>
            <a:ext cx="3648464" cy="652534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endParaRPr lang="en-GB" dirty="0"/>
          </a:p>
          <a:p>
            <a:pPr marL="0" indent="0" algn="ctr">
              <a:buFont typeface="Wingdings 3" charset="2"/>
              <a:buNone/>
            </a:pPr>
            <a:endParaRPr lang="en-GB" dirty="0"/>
          </a:p>
          <a:p>
            <a:pPr marL="0" indent="0" algn="ctr">
              <a:buFont typeface="Wingdings 3" charset="2"/>
              <a:buNone/>
            </a:pPr>
            <a:endParaRPr lang="en-GB" dirty="0"/>
          </a:p>
        </p:txBody>
      </p:sp>
      <p:sp>
        <p:nvSpPr>
          <p:cNvPr id="7" name="TextBox 6">
            <a:extLst>
              <a:ext uri="{FF2B5EF4-FFF2-40B4-BE49-F238E27FC236}">
                <a16:creationId xmlns:a16="http://schemas.microsoft.com/office/drawing/2014/main" id="{7CD18B5E-9FF7-464D-B5B9-449A3149FC8B}"/>
              </a:ext>
            </a:extLst>
          </p:cNvPr>
          <p:cNvSpPr txBox="1"/>
          <p:nvPr/>
        </p:nvSpPr>
        <p:spPr>
          <a:xfrm>
            <a:off x="908814" y="2751051"/>
            <a:ext cx="6389497" cy="954107"/>
          </a:xfrm>
          <a:prstGeom prst="rect">
            <a:avLst/>
          </a:prstGeom>
          <a:noFill/>
          <a:ln w="28575">
            <a:solidFill>
              <a:schemeClr val="accent2">
                <a:lumMod val="75000"/>
              </a:schemeClr>
            </a:solidFill>
          </a:ln>
        </p:spPr>
        <p:txBody>
          <a:bodyPr wrap="square" lIns="91440" tIns="45720" rIns="91440" bIns="45720" rtlCol="0" anchor="t">
            <a:spAutoFit/>
          </a:bodyPr>
          <a:lstStyle/>
          <a:p>
            <a:r>
              <a:rPr lang="en-GB" sz="2800" b="1" dirty="0">
                <a:latin typeface="Comic Sans MS"/>
              </a:rPr>
              <a:t>TERM 1 sessions</a:t>
            </a:r>
          </a:p>
          <a:p>
            <a:r>
              <a:rPr lang="en-GB" sz="2800" dirty="0">
                <a:latin typeface="Comic Sans MS"/>
              </a:rPr>
              <a:t>Every </a:t>
            </a:r>
            <a:r>
              <a:rPr lang="en-GB" sz="2800" dirty="0">
                <a:solidFill>
                  <a:srgbClr val="FF0000"/>
                </a:solidFill>
                <a:latin typeface="Comic Sans MS"/>
              </a:rPr>
              <a:t>Tuesday </a:t>
            </a:r>
            <a:r>
              <a:rPr lang="en-GB" sz="2800" dirty="0">
                <a:latin typeface="Comic Sans MS"/>
              </a:rPr>
              <a:t>and </a:t>
            </a:r>
            <a:r>
              <a:rPr lang="en-GB" sz="2800" dirty="0">
                <a:solidFill>
                  <a:srgbClr val="FF0000"/>
                </a:solidFill>
                <a:latin typeface="Comic Sans MS"/>
              </a:rPr>
              <a:t>Thursday</a:t>
            </a:r>
          </a:p>
        </p:txBody>
      </p:sp>
      <p:pic>
        <p:nvPicPr>
          <p:cNvPr id="8" name="Picture 7">
            <a:extLst>
              <a:ext uri="{FF2B5EF4-FFF2-40B4-BE49-F238E27FC236}">
                <a16:creationId xmlns:a16="http://schemas.microsoft.com/office/drawing/2014/main" id="{B353D24D-48ED-4696-B87F-F2B0E8EA5F03}"/>
              </a:ext>
            </a:extLst>
          </p:cNvPr>
          <p:cNvPicPr>
            <a:picLocks noChangeAspect="1"/>
          </p:cNvPicPr>
          <p:nvPr/>
        </p:nvPicPr>
        <p:blipFill>
          <a:blip r:embed="rId3"/>
          <a:stretch>
            <a:fillRect/>
          </a:stretch>
        </p:blipFill>
        <p:spPr>
          <a:xfrm>
            <a:off x="663497" y="318790"/>
            <a:ext cx="2505504" cy="2093940"/>
          </a:xfrm>
          <a:prstGeom prst="rect">
            <a:avLst/>
          </a:prstGeom>
        </p:spPr>
      </p:pic>
    </p:spTree>
    <p:extLst>
      <p:ext uri="{BB962C8B-B14F-4D97-AF65-F5344CB8AC3E}">
        <p14:creationId xmlns:p14="http://schemas.microsoft.com/office/powerpoint/2010/main" val="2848463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4" name="Rectangle 13">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33484"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468234" y="3681413"/>
            <a:ext cx="357266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0"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61926"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8400"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068"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694"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568"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Freeform: Shape 29">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8223" y="-8467"/>
            <a:ext cx="4495777"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0B4F85-E773-9A20-D271-DEA39DE16AD5}"/>
              </a:ext>
            </a:extLst>
          </p:cNvPr>
          <p:cNvSpPr>
            <a:spLocks noGrp="1"/>
          </p:cNvSpPr>
          <p:nvPr>
            <p:ph type="title"/>
          </p:nvPr>
        </p:nvSpPr>
        <p:spPr>
          <a:xfrm>
            <a:off x="4080007" y="-619846"/>
            <a:ext cx="3384742" cy="2227730"/>
          </a:xfrm>
        </p:spPr>
        <p:txBody>
          <a:bodyPr anchor="ctr">
            <a:normAutofit/>
          </a:bodyPr>
          <a:lstStyle/>
          <a:p>
            <a:r>
              <a:rPr lang="en-US" dirty="0">
                <a:solidFill>
                  <a:srgbClr val="FFFFFF"/>
                </a:solidFill>
                <a:latin typeface="Comic Sans MS"/>
              </a:rPr>
              <a:t>Key Events</a:t>
            </a:r>
          </a:p>
        </p:txBody>
      </p:sp>
      <p:sp>
        <p:nvSpPr>
          <p:cNvPr id="3" name="Content Placeholder 2">
            <a:extLst>
              <a:ext uri="{FF2B5EF4-FFF2-40B4-BE49-F238E27FC236}">
                <a16:creationId xmlns:a16="http://schemas.microsoft.com/office/drawing/2014/main" id="{4EA4F978-1AD2-682E-B535-44503DCEA7C8}"/>
              </a:ext>
            </a:extLst>
          </p:cNvPr>
          <p:cNvSpPr>
            <a:spLocks noGrp="1"/>
          </p:cNvSpPr>
          <p:nvPr>
            <p:ph idx="1"/>
          </p:nvPr>
        </p:nvSpPr>
        <p:spPr>
          <a:xfrm>
            <a:off x="4922537" y="744853"/>
            <a:ext cx="4056826" cy="5479071"/>
          </a:xfrm>
        </p:spPr>
        <p:txBody>
          <a:bodyPr vert="horz" lIns="91440" tIns="45720" rIns="91440" bIns="45720" rtlCol="0" anchor="t">
            <a:normAutofit/>
          </a:bodyPr>
          <a:lstStyle/>
          <a:p>
            <a:pPr>
              <a:buFont typeface="Wingdings,Sans-Serif" charset="2"/>
              <a:buChar char="Ø"/>
            </a:pPr>
            <a:endParaRPr lang="en-GB" b="1" dirty="0">
              <a:solidFill>
                <a:srgbClr val="FFFFFF"/>
              </a:solidFill>
              <a:latin typeface="Comic Sans MS"/>
            </a:endParaRPr>
          </a:p>
          <a:p>
            <a:pPr>
              <a:buFont typeface="Wingdings,Sans-Serif" charset="2"/>
              <a:buChar char="Ø"/>
            </a:pPr>
            <a:r>
              <a:rPr lang="en-GB" b="1" dirty="0">
                <a:solidFill>
                  <a:srgbClr val="FFFFFF"/>
                </a:solidFill>
                <a:latin typeface="Comic Sans MS"/>
              </a:rPr>
              <a:t>Nativity – Early December</a:t>
            </a:r>
          </a:p>
          <a:p>
            <a:pPr>
              <a:buFont typeface="Wingdings,Sans-Serif" charset="2"/>
              <a:buChar char="Ø"/>
            </a:pPr>
            <a:endParaRPr lang="en-GB" b="1" dirty="0">
              <a:solidFill>
                <a:srgbClr val="FFFFFF"/>
              </a:solidFill>
              <a:latin typeface="Comic Sans MS"/>
            </a:endParaRPr>
          </a:p>
          <a:p>
            <a:pPr marL="0" indent="0">
              <a:buNone/>
            </a:pPr>
            <a:endParaRPr lang="en-GB" b="1" dirty="0">
              <a:solidFill>
                <a:srgbClr val="FFFFFF"/>
              </a:solidFill>
              <a:latin typeface="Comic Sans MS"/>
            </a:endParaRPr>
          </a:p>
          <a:p>
            <a:pPr>
              <a:buFont typeface="Wingdings,Sans-Serif" charset="2"/>
              <a:buChar char="Ø"/>
            </a:pPr>
            <a:r>
              <a:rPr lang="en-GB" b="1" dirty="0">
                <a:solidFill>
                  <a:srgbClr val="FFFFFF"/>
                </a:solidFill>
                <a:latin typeface="Comic Sans MS"/>
              </a:rPr>
              <a:t>School trip - date and venue to be confirmed but will most likely be in the spring term</a:t>
            </a:r>
          </a:p>
          <a:p>
            <a:pPr>
              <a:buFont typeface="Wingdings,Sans-Serif" charset="2"/>
              <a:buChar char="Ø"/>
            </a:pPr>
            <a:endParaRPr lang="en-GB" sz="1800" b="1" dirty="0">
              <a:solidFill>
                <a:srgbClr val="FFFFFF"/>
              </a:solidFill>
              <a:latin typeface="Comic Sans MS"/>
            </a:endParaRPr>
          </a:p>
          <a:p>
            <a:pPr>
              <a:buFont typeface="Wingdings,Sans-Serif" charset="2"/>
              <a:buChar char="Ø"/>
            </a:pPr>
            <a:endParaRPr lang="en-GB" b="1" dirty="0">
              <a:solidFill>
                <a:srgbClr val="FFFFFF"/>
              </a:solidFill>
              <a:latin typeface="Comic Sans MS"/>
            </a:endParaRPr>
          </a:p>
          <a:p>
            <a:pPr>
              <a:buFont typeface="Wingdings,Sans-Serif" charset="2"/>
              <a:buChar char="Ø"/>
            </a:pPr>
            <a:r>
              <a:rPr lang="en-GB" sz="1800" b="1" dirty="0">
                <a:solidFill>
                  <a:srgbClr val="FFFFFF"/>
                </a:solidFill>
                <a:latin typeface="Comic Sans MS"/>
              </a:rPr>
              <a:t>Big Summer Sing and Dance</a:t>
            </a:r>
          </a:p>
          <a:p>
            <a:pPr marL="0" indent="0">
              <a:buNone/>
            </a:pPr>
            <a:r>
              <a:rPr lang="en-GB" b="1" dirty="0">
                <a:solidFill>
                  <a:srgbClr val="FFFFFF"/>
                </a:solidFill>
                <a:latin typeface="Comic Sans MS"/>
              </a:rPr>
              <a:t>    		- June or July (6</a:t>
            </a:r>
            <a:r>
              <a:rPr lang="en-GB" b="1" baseline="30000" dirty="0">
                <a:solidFill>
                  <a:srgbClr val="FFFFFF"/>
                </a:solidFill>
                <a:latin typeface="Comic Sans MS"/>
              </a:rPr>
              <a:t>th</a:t>
            </a:r>
            <a:r>
              <a:rPr lang="en-GB" b="1" dirty="0">
                <a:solidFill>
                  <a:srgbClr val="FFFFFF"/>
                </a:solidFill>
                <a:latin typeface="Comic Sans MS"/>
              </a:rPr>
              <a:t> term)</a:t>
            </a:r>
            <a:endParaRPr lang="en-GB" dirty="0"/>
          </a:p>
          <a:p>
            <a:pPr>
              <a:buFont typeface="Wingdings,Sans-Serif" charset="2"/>
              <a:buChar char="Ø"/>
            </a:pPr>
            <a:endParaRPr lang="en-GB" b="1" dirty="0">
              <a:solidFill>
                <a:srgbClr val="FFFFFF"/>
              </a:solidFill>
              <a:latin typeface="Comic Sans MS"/>
            </a:endParaRPr>
          </a:p>
          <a:p>
            <a:pPr marL="0" indent="0">
              <a:buNone/>
            </a:pPr>
            <a:endParaRPr lang="en-GB" dirty="0">
              <a:solidFill>
                <a:srgbClr val="FFFFFF"/>
              </a:solidFill>
              <a:latin typeface="Comic Sans MS"/>
            </a:endParaRPr>
          </a:p>
        </p:txBody>
      </p:sp>
      <p:sp>
        <p:nvSpPr>
          <p:cNvPr id="4" name="Slide Number Placeholder 3">
            <a:extLst>
              <a:ext uri="{FF2B5EF4-FFF2-40B4-BE49-F238E27FC236}">
                <a16:creationId xmlns:a16="http://schemas.microsoft.com/office/drawing/2014/main" id="{D1691C84-59E3-1EA3-2134-B4377A85B837}"/>
              </a:ext>
            </a:extLst>
          </p:cNvPr>
          <p:cNvSpPr>
            <a:spLocks noGrp="1"/>
          </p:cNvSpPr>
          <p:nvPr>
            <p:ph type="sldNum" sz="quarter" idx="12"/>
          </p:nvPr>
        </p:nvSpPr>
        <p:spPr>
          <a:xfrm>
            <a:off x="7246914" y="6041362"/>
            <a:ext cx="424640" cy="365125"/>
          </a:xfrm>
        </p:spPr>
        <p:txBody>
          <a:bodyPr>
            <a:normAutofit/>
          </a:bodyPr>
          <a:lstStyle/>
          <a:p>
            <a:pPr>
              <a:spcAft>
                <a:spcPts val="600"/>
              </a:spcAft>
            </a:pPr>
            <a:fld id="{259C93DD-D615-418B-8732-C4E866F070A2}" type="slidenum">
              <a:rPr lang="en-GB">
                <a:solidFill>
                  <a:srgbClr val="FFFFFF"/>
                </a:solidFill>
              </a:rPr>
              <a:pPr>
                <a:spcAft>
                  <a:spcPts val="600"/>
                </a:spcAft>
              </a:pPr>
              <a:t>4</a:t>
            </a:fld>
            <a:endParaRPr lang="en-GB">
              <a:solidFill>
                <a:srgbClr val="FFFFFF"/>
              </a:solidFill>
            </a:endParaRPr>
          </a:p>
        </p:txBody>
      </p:sp>
      <p:pic>
        <p:nvPicPr>
          <p:cNvPr id="8" name="Picture 7" descr="South Eastern Trains - Wikipedia">
            <a:extLst>
              <a:ext uri="{FF2B5EF4-FFF2-40B4-BE49-F238E27FC236}">
                <a16:creationId xmlns:a16="http://schemas.microsoft.com/office/drawing/2014/main" id="{23EE26F0-743A-F390-3FAE-4DFA944FFC6C}"/>
              </a:ext>
            </a:extLst>
          </p:cNvPr>
          <p:cNvPicPr>
            <a:picLocks noChangeAspect="1"/>
          </p:cNvPicPr>
          <p:nvPr/>
        </p:nvPicPr>
        <p:blipFill>
          <a:blip r:embed="rId2"/>
          <a:stretch>
            <a:fillRect/>
          </a:stretch>
        </p:blipFill>
        <p:spPr>
          <a:xfrm>
            <a:off x="931431" y="4162251"/>
            <a:ext cx="2643977" cy="1581497"/>
          </a:xfrm>
          <a:prstGeom prst="rect">
            <a:avLst/>
          </a:prstGeom>
        </p:spPr>
      </p:pic>
      <p:pic>
        <p:nvPicPr>
          <p:cNvPr id="5" name="Picture 4" descr="Travel with CARRS - A J &amp; N M CARR LTD">
            <a:extLst>
              <a:ext uri="{FF2B5EF4-FFF2-40B4-BE49-F238E27FC236}">
                <a16:creationId xmlns:a16="http://schemas.microsoft.com/office/drawing/2014/main" id="{D5D85B92-FA1C-6A3B-EE4F-7FD24875C9AB}"/>
              </a:ext>
            </a:extLst>
          </p:cNvPr>
          <p:cNvPicPr>
            <a:picLocks noChangeAspect="1"/>
          </p:cNvPicPr>
          <p:nvPr/>
        </p:nvPicPr>
        <p:blipFill>
          <a:blip r:embed="rId3"/>
          <a:stretch>
            <a:fillRect/>
          </a:stretch>
        </p:blipFill>
        <p:spPr>
          <a:xfrm>
            <a:off x="980930" y="2262245"/>
            <a:ext cx="2544981" cy="1419168"/>
          </a:xfrm>
          <a:prstGeom prst="rect">
            <a:avLst/>
          </a:prstGeom>
        </p:spPr>
      </p:pic>
      <p:pic>
        <p:nvPicPr>
          <p:cNvPr id="6" name="Picture 5" descr="Make Like a Wise Man and Head to this Nativity Exhibit in Palo Alto | KQED">
            <a:extLst>
              <a:ext uri="{FF2B5EF4-FFF2-40B4-BE49-F238E27FC236}">
                <a16:creationId xmlns:a16="http://schemas.microsoft.com/office/drawing/2014/main" id="{FB73EAE3-2221-19EF-3298-40F0F67B52BD}"/>
              </a:ext>
            </a:extLst>
          </p:cNvPr>
          <p:cNvPicPr>
            <a:picLocks noChangeAspect="1"/>
          </p:cNvPicPr>
          <p:nvPr/>
        </p:nvPicPr>
        <p:blipFill>
          <a:blip r:embed="rId4"/>
          <a:stretch>
            <a:fillRect/>
          </a:stretch>
        </p:blipFill>
        <p:spPr>
          <a:xfrm>
            <a:off x="964571" y="516979"/>
            <a:ext cx="2529822" cy="1419168"/>
          </a:xfrm>
          <a:prstGeom prst="rect">
            <a:avLst/>
          </a:prstGeom>
        </p:spPr>
      </p:pic>
    </p:spTree>
    <p:extLst>
      <p:ext uri="{BB962C8B-B14F-4D97-AF65-F5344CB8AC3E}">
        <p14:creationId xmlns:p14="http://schemas.microsoft.com/office/powerpoint/2010/main" val="4209586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574800" y="511629"/>
            <a:ext cx="6447501" cy="1320800"/>
          </a:xfrm>
        </p:spPr>
        <p:txBody>
          <a:bodyPr>
            <a:normAutofit/>
          </a:bodyPr>
          <a:lstStyle/>
          <a:p>
            <a:r>
              <a:rPr lang="en-GB">
                <a:latin typeface="Comic Sans MS"/>
              </a:rPr>
              <a:t>Curriculum Coverage</a:t>
            </a:r>
          </a:p>
        </p:txBody>
      </p:sp>
      <p:sp>
        <p:nvSpPr>
          <p:cNvPr id="22" name="Content Placeholder 1"/>
          <p:cNvSpPr>
            <a:spLocks/>
          </p:cNvSpPr>
          <p:nvPr/>
        </p:nvSpPr>
        <p:spPr>
          <a:xfrm>
            <a:off x="1567239" y="1281407"/>
            <a:ext cx="6456092" cy="3188051"/>
          </a:xfrm>
          <a:prstGeom prst="rect">
            <a:avLst/>
          </a:prstGeom>
        </p:spPr>
        <p:txBody>
          <a:bodyPr vert="horz" lIns="91440" tIns="45720" rIns="91440" bIns="45720" rtlCol="0" anchor="t">
            <a:normAutofit/>
          </a:bodyPr>
          <a:lstStyle/>
          <a:p>
            <a:pPr defTabSz="320040">
              <a:lnSpc>
                <a:spcPct val="90000"/>
              </a:lnSpc>
              <a:spcAft>
                <a:spcPts val="600"/>
              </a:spcAft>
            </a:pPr>
            <a:r>
              <a:rPr lang="en-GB" sz="1700" kern="1200" dirty="0">
                <a:latin typeface="Comic Sans MS"/>
                <a:ea typeface="+mn-ea"/>
                <a:cs typeface="+mn-cs"/>
              </a:rPr>
              <a:t>There is a copy of the curriculum coverage on the school website </a:t>
            </a:r>
          </a:p>
          <a:p>
            <a:pPr defTabSz="320040">
              <a:lnSpc>
                <a:spcPct val="90000"/>
              </a:lnSpc>
              <a:spcAft>
                <a:spcPts val="600"/>
              </a:spcAft>
            </a:pPr>
            <a:r>
              <a:rPr lang="en-GB" sz="1700" kern="1200" dirty="0">
                <a:latin typeface="Comic Sans MS"/>
                <a:ea typeface="+mn-ea"/>
                <a:cs typeface="+mn-cs"/>
                <a:hlinkClick r:id="rId2">
                  <a:extLst>
                    <a:ext uri="{A12FA001-AC4F-418D-AE19-62706E023703}">
                      <ahyp:hlinkClr xmlns:ahyp="http://schemas.microsoft.com/office/drawing/2018/hyperlinkcolor" val="tx"/>
                    </a:ext>
                  </a:extLst>
                </a:hlinkClick>
              </a:rPr>
              <a:t>https://lenham.kent.sch.uk/our-classes/year-2/</a:t>
            </a:r>
            <a:endParaRPr lang="en-GB" sz="1700" kern="1200" dirty="0">
              <a:latin typeface="Comic Sans MS"/>
              <a:ea typeface="+mn-ea"/>
              <a:cs typeface="+mn-cs"/>
            </a:endParaRPr>
          </a:p>
          <a:p>
            <a:pPr defTabSz="320040">
              <a:lnSpc>
                <a:spcPct val="90000"/>
              </a:lnSpc>
              <a:spcAft>
                <a:spcPts val="600"/>
              </a:spcAft>
            </a:pPr>
            <a:endParaRPr lang="en-GB" sz="1700" kern="1200">
              <a:solidFill>
                <a:srgbClr val="404040"/>
              </a:solidFill>
              <a:latin typeface="Comic Sans MS"/>
              <a:ea typeface="+mn-ea"/>
              <a:cs typeface="+mn-cs"/>
            </a:endParaRPr>
          </a:p>
          <a:p>
            <a:pPr defTabSz="320040">
              <a:lnSpc>
                <a:spcPct val="90000"/>
              </a:lnSpc>
              <a:spcAft>
                <a:spcPts val="600"/>
              </a:spcAft>
            </a:pPr>
            <a:r>
              <a:rPr lang="en-GB" sz="1700" kern="1200" dirty="0">
                <a:latin typeface="Comic Sans MS"/>
                <a:ea typeface="+mn-ea"/>
                <a:cs typeface="+mn-cs"/>
              </a:rPr>
              <a:t>The main curriculum projects are as follows;</a:t>
            </a:r>
            <a:endParaRPr lang="en-GB" sz="1700" kern="1200" dirty="0">
              <a:latin typeface="Comic Sans MS"/>
            </a:endParaRPr>
          </a:p>
          <a:p>
            <a:pPr defTabSz="320040">
              <a:lnSpc>
                <a:spcPct val="90000"/>
              </a:lnSpc>
              <a:spcAft>
                <a:spcPts val="600"/>
              </a:spcAft>
            </a:pPr>
            <a:endParaRPr lang="en-GB" sz="1700" kern="1200">
              <a:solidFill>
                <a:schemeClr val="tx1"/>
              </a:solidFill>
              <a:latin typeface="Comic Sans MS"/>
              <a:ea typeface="+mn-ea"/>
              <a:cs typeface="+mn-cs"/>
            </a:endParaRPr>
          </a:p>
          <a:p>
            <a:pPr defTabSz="320040">
              <a:lnSpc>
                <a:spcPct val="90000"/>
              </a:lnSpc>
              <a:spcAft>
                <a:spcPts val="600"/>
              </a:spcAft>
            </a:pPr>
            <a:r>
              <a:rPr lang="en-GB" sz="1700" kern="1200" dirty="0">
                <a:latin typeface="Comic Sans MS"/>
                <a:ea typeface="+mn-ea"/>
                <a:cs typeface="+mn-cs"/>
              </a:rPr>
              <a:t>                  Land Ahoy!                </a:t>
            </a:r>
            <a:endParaRPr lang="en-GB" sz="1700" kern="1200" dirty="0">
              <a:latin typeface="Comic Sans MS"/>
            </a:endParaRPr>
          </a:p>
          <a:p>
            <a:pPr defTabSz="320040">
              <a:lnSpc>
                <a:spcPct val="90000"/>
              </a:lnSpc>
              <a:spcAft>
                <a:spcPts val="600"/>
              </a:spcAft>
            </a:pPr>
            <a:endParaRPr lang="en-GB" sz="1700" kern="1200">
              <a:solidFill>
                <a:schemeClr val="tx1"/>
              </a:solidFill>
              <a:latin typeface="Comic Sans MS"/>
              <a:ea typeface="+mn-ea"/>
              <a:cs typeface="+mn-cs"/>
            </a:endParaRPr>
          </a:p>
          <a:p>
            <a:pPr defTabSz="320040">
              <a:lnSpc>
                <a:spcPct val="90000"/>
              </a:lnSpc>
              <a:spcAft>
                <a:spcPts val="600"/>
              </a:spcAft>
            </a:pPr>
            <a:endParaRPr lang="en-GB" sz="1700" kern="1200">
              <a:solidFill>
                <a:schemeClr val="tx1"/>
              </a:solidFill>
              <a:latin typeface="Comic Sans MS"/>
              <a:ea typeface="+mn-ea"/>
              <a:cs typeface="+mn-cs"/>
            </a:endParaRPr>
          </a:p>
          <a:p>
            <a:pPr defTabSz="320040">
              <a:lnSpc>
                <a:spcPct val="90000"/>
              </a:lnSpc>
              <a:spcAft>
                <a:spcPts val="600"/>
              </a:spcAft>
            </a:pPr>
            <a:r>
              <a:rPr lang="en-GB" sz="1700" kern="1200" dirty="0">
                <a:latin typeface="Comic Sans MS"/>
                <a:ea typeface="+mn-ea"/>
                <a:cs typeface="+mn-cs"/>
              </a:rPr>
              <a:t>           </a:t>
            </a:r>
            <a:r>
              <a:rPr lang="en-GB" sz="1700" dirty="0">
                <a:latin typeface="Comic Sans MS"/>
              </a:rPr>
              <a:t>      </a:t>
            </a:r>
            <a:r>
              <a:rPr lang="en-GB" sz="1700" kern="1200" dirty="0">
                <a:latin typeface="Comic Sans MS"/>
                <a:ea typeface="+mn-ea"/>
                <a:cs typeface="+mn-cs"/>
              </a:rPr>
              <a:t>Magnificent Monarchs</a:t>
            </a:r>
            <a:endParaRPr lang="en-GB" sz="1700" kern="1200" dirty="0">
              <a:latin typeface="Comic Sans MS"/>
            </a:endParaRPr>
          </a:p>
          <a:p>
            <a:pPr>
              <a:lnSpc>
                <a:spcPct val="90000"/>
              </a:lnSpc>
              <a:spcAft>
                <a:spcPts val="600"/>
              </a:spcAft>
            </a:pPr>
            <a:endParaRPr lang="en-GB" sz="1700"/>
          </a:p>
        </p:txBody>
      </p:sp>
      <p:sp>
        <p:nvSpPr>
          <p:cNvPr id="3" name="Slide Number Placeholder 2"/>
          <p:cNvSpPr>
            <a:spLocks/>
          </p:cNvSpPr>
          <p:nvPr/>
        </p:nvSpPr>
        <p:spPr>
          <a:xfrm>
            <a:off x="4739036" y="5572209"/>
            <a:ext cx="359632" cy="256147"/>
          </a:xfrm>
          <a:prstGeom prst="rect">
            <a:avLst/>
          </a:prstGeom>
        </p:spPr>
        <p:txBody>
          <a:bodyPr lIns="91440" tIns="45720" rIns="91440" bIns="45720" anchor="t"/>
          <a:lstStyle/>
          <a:p>
            <a:pPr defTabSz="320040">
              <a:spcAft>
                <a:spcPts val="600"/>
              </a:spcAft>
            </a:pPr>
            <a:endParaRPr lang="en-GB" sz="1250" dirty="0"/>
          </a:p>
        </p:txBody>
      </p:sp>
      <p:pic>
        <p:nvPicPr>
          <p:cNvPr id="5" name="irc_mi" descr="http://www.uvinfosys.com/images/elo1.jpg">
            <a:hlinkClick r:id="rId3"/>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164836">
            <a:off x="5342085" y="4126993"/>
            <a:ext cx="1674119" cy="1833760"/>
          </a:xfrm>
          <a:prstGeom prst="rect">
            <a:avLst/>
          </a:prstGeom>
          <a:noFill/>
          <a:ln w="38100">
            <a:solidFill>
              <a:srgbClr val="00B050"/>
            </a:solidFill>
          </a:ln>
        </p:spPr>
      </p:pic>
      <p:sp>
        <p:nvSpPr>
          <p:cNvPr id="11" name="Rectangle 10">
            <a:extLst>
              <a:ext uri="{FF2B5EF4-FFF2-40B4-BE49-F238E27FC236}">
                <a16:creationId xmlns:a16="http://schemas.microsoft.com/office/drawing/2014/main" id="{7DE904F6-6CF1-4AD6-A75B-751D7EBF9222}"/>
              </a:ext>
            </a:extLst>
          </p:cNvPr>
          <p:cNvSpPr/>
          <p:nvPr/>
        </p:nvSpPr>
        <p:spPr>
          <a:xfrm>
            <a:off x="2604191" y="5358296"/>
            <a:ext cx="2589673" cy="350865"/>
          </a:xfrm>
          <a:prstGeom prst="rect">
            <a:avLst/>
          </a:prstGeom>
        </p:spPr>
        <p:txBody>
          <a:bodyPr wrap="square" lIns="91440" tIns="45720" rIns="91440" bIns="45720" anchor="t">
            <a:spAutoFit/>
          </a:bodyPr>
          <a:lstStyle/>
          <a:p>
            <a:pPr defTabSz="320040">
              <a:spcAft>
                <a:spcPts val="600"/>
              </a:spcAft>
            </a:pPr>
            <a:r>
              <a:rPr lang="en-GB" sz="1680" kern="1200">
                <a:solidFill>
                  <a:schemeClr val="tx1"/>
                </a:solidFill>
                <a:latin typeface="Comic Sans MS"/>
                <a:ea typeface="+mn-ea"/>
                <a:cs typeface="+mn-cs"/>
              </a:rPr>
              <a:t>Movers and Shakers</a:t>
            </a:r>
            <a:endParaRPr lang="en-GB" sz="2400">
              <a:latin typeface="Comic Sans MS"/>
            </a:endParaRPr>
          </a:p>
        </p:txBody>
      </p:sp>
      <p:pic>
        <p:nvPicPr>
          <p:cNvPr id="17" name="Picture 16">
            <a:extLst>
              <a:ext uri="{FF2B5EF4-FFF2-40B4-BE49-F238E27FC236}">
                <a16:creationId xmlns:a16="http://schemas.microsoft.com/office/drawing/2014/main" id="{99138356-8B7D-4E5D-80B4-DD2D3108881F}"/>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669588" y="2879615"/>
            <a:ext cx="916042" cy="894773"/>
          </a:xfrm>
          <a:prstGeom prst="rect">
            <a:avLst/>
          </a:prstGeom>
        </p:spPr>
      </p:pic>
      <p:pic>
        <p:nvPicPr>
          <p:cNvPr id="18" name="Picture 17">
            <a:extLst>
              <a:ext uri="{FF2B5EF4-FFF2-40B4-BE49-F238E27FC236}">
                <a16:creationId xmlns:a16="http://schemas.microsoft.com/office/drawing/2014/main" id="{38C326BE-FD8A-45ED-A2E6-65508AE5F7E8}"/>
              </a:ext>
            </a:extLst>
          </p:cNvPr>
          <p:cNvPicPr/>
          <p:nvPr/>
        </p:nvPicPr>
        <p:blipFill>
          <a:blip r:embed="rId6"/>
          <a:stretch>
            <a:fillRect/>
          </a:stretch>
        </p:blipFill>
        <p:spPr>
          <a:xfrm>
            <a:off x="1669588" y="3904486"/>
            <a:ext cx="932270" cy="846748"/>
          </a:xfrm>
          <a:prstGeom prst="rect">
            <a:avLst/>
          </a:prstGeom>
        </p:spPr>
      </p:pic>
      <p:pic>
        <p:nvPicPr>
          <p:cNvPr id="6" name="Picture 5" descr="Movers and Shakers">
            <a:extLst>
              <a:ext uri="{FF2B5EF4-FFF2-40B4-BE49-F238E27FC236}">
                <a16:creationId xmlns:a16="http://schemas.microsoft.com/office/drawing/2014/main" id="{B3D5B16F-0603-D133-1DF3-6802BBCC006B}"/>
              </a:ext>
            </a:extLst>
          </p:cNvPr>
          <p:cNvPicPr>
            <a:picLocks noChangeAspect="1"/>
          </p:cNvPicPr>
          <p:nvPr/>
        </p:nvPicPr>
        <p:blipFill>
          <a:blip r:embed="rId7"/>
          <a:stretch>
            <a:fillRect/>
          </a:stretch>
        </p:blipFill>
        <p:spPr>
          <a:xfrm>
            <a:off x="1714245" y="5041965"/>
            <a:ext cx="819568" cy="846379"/>
          </a:xfrm>
          <a:prstGeom prst="rect">
            <a:avLst/>
          </a:prstGeom>
        </p:spPr>
      </p:pic>
    </p:spTree>
    <p:extLst>
      <p:ext uri="{BB962C8B-B14F-4D97-AF65-F5344CB8AC3E}">
        <p14:creationId xmlns:p14="http://schemas.microsoft.com/office/powerpoint/2010/main" val="264976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mph" presetSubtype="0" fill="hold" nodeType="clickEffect">
                                  <p:stCondLst>
                                    <p:cond delay="0"/>
                                  </p:stCondLst>
                                  <p:childTnLst>
                                    <p:animRot by="21600000">
                                      <p:cBhvr>
                                        <p:cTn id="27"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333" y="1193"/>
            <a:ext cx="9302544" cy="731168"/>
          </a:xfrm>
        </p:spPr>
        <p:txBody>
          <a:bodyPr>
            <a:noAutofit/>
          </a:bodyPr>
          <a:lstStyle/>
          <a:p>
            <a:r>
              <a:rPr lang="en-GB" b="1" dirty="0">
                <a:latin typeface="Comic Sans MS"/>
              </a:rPr>
              <a:t>Homework – makes a HUGE </a:t>
            </a:r>
            <a:br>
              <a:rPr lang="en-GB" b="1" dirty="0">
                <a:latin typeface="Comic Sans MS"/>
              </a:rPr>
            </a:br>
            <a:r>
              <a:rPr lang="en-GB" b="1" dirty="0">
                <a:latin typeface="Comic Sans MS"/>
              </a:rPr>
              <a:t>difference to every child!</a:t>
            </a:r>
            <a:endParaRPr lang="en-GB" b="1" dirty="0">
              <a:solidFill>
                <a:schemeClr val="tx1"/>
              </a:solidFill>
            </a:endParaRPr>
          </a:p>
        </p:txBody>
      </p:sp>
      <p:sp>
        <p:nvSpPr>
          <p:cNvPr id="3" name="Content Placeholder 2"/>
          <p:cNvSpPr>
            <a:spLocks noGrp="1"/>
          </p:cNvSpPr>
          <p:nvPr>
            <p:ph idx="1"/>
          </p:nvPr>
        </p:nvSpPr>
        <p:spPr>
          <a:xfrm>
            <a:off x="605271" y="1524543"/>
            <a:ext cx="6347714" cy="5217694"/>
          </a:xfrm>
        </p:spPr>
        <p:txBody>
          <a:bodyPr vert="horz" lIns="91440" tIns="45720" rIns="91440" bIns="45720" rtlCol="0" anchor="t">
            <a:noAutofit/>
          </a:bodyPr>
          <a:lstStyle/>
          <a:p>
            <a:r>
              <a:rPr lang="en-GB" sz="1400" b="1" u="sng" dirty="0">
                <a:solidFill>
                  <a:schemeClr val="tx1"/>
                </a:solidFill>
              </a:rPr>
              <a:t>Homework folders </a:t>
            </a:r>
            <a:r>
              <a:rPr lang="en-GB" sz="1400" b="1" dirty="0">
                <a:solidFill>
                  <a:schemeClr val="tx1"/>
                </a:solidFill>
              </a:rPr>
              <a:t> </a:t>
            </a:r>
          </a:p>
          <a:p>
            <a:pPr marL="0" indent="0">
              <a:buNone/>
            </a:pPr>
            <a:r>
              <a:rPr lang="en-GB" sz="1400" dirty="0">
                <a:solidFill>
                  <a:schemeClr val="tx1"/>
                </a:solidFill>
              </a:rPr>
              <a:t>We ease them into completing homework (to become ready for KS2) by starting with alternating between a Maths task or an English task. Your child completes it first and you can check it afterwards, discussing with them any errors. This will increase with difficulty and amount as the year progresses. Return to school by the Wednesday.</a:t>
            </a:r>
            <a:endParaRPr lang="en-GB" sz="1400" u="sng" dirty="0">
              <a:solidFill>
                <a:schemeClr val="tx1"/>
              </a:solidFill>
            </a:endParaRPr>
          </a:p>
          <a:p>
            <a:r>
              <a:rPr lang="en-GB" sz="1400" b="1" u="sng" dirty="0">
                <a:solidFill>
                  <a:schemeClr val="tx1"/>
                </a:solidFill>
                <a:latin typeface="Comic Sans MS"/>
              </a:rPr>
              <a:t>Reading </a:t>
            </a:r>
          </a:p>
          <a:p>
            <a:pPr marL="0" indent="0">
              <a:buNone/>
            </a:pPr>
            <a:r>
              <a:rPr lang="en-GB" sz="1400" dirty="0">
                <a:solidFill>
                  <a:schemeClr val="tx1"/>
                </a:solidFill>
                <a:latin typeface="Comic Sans MS"/>
              </a:rPr>
              <a:t>Every child should read for  at least 10 minutes every day. These reading sessions should be recorded in the reading record by an adult each day. This makes a big difference to your child as reading is needed in every subject.</a:t>
            </a:r>
          </a:p>
          <a:p>
            <a:r>
              <a:rPr lang="en-GB" sz="1400" b="1" u="sng" dirty="0" err="1">
                <a:solidFill>
                  <a:schemeClr val="tx1"/>
                </a:solidFill>
                <a:latin typeface="Comic Sans MS"/>
              </a:rPr>
              <a:t>NumBots</a:t>
            </a:r>
            <a:endParaRPr lang="en-GB" sz="1400" dirty="0">
              <a:solidFill>
                <a:schemeClr val="tx1"/>
              </a:solidFill>
            </a:endParaRPr>
          </a:p>
          <a:p>
            <a:pPr marL="0" indent="0">
              <a:buNone/>
            </a:pPr>
            <a:r>
              <a:rPr lang="en-GB" sz="1400" dirty="0">
                <a:solidFill>
                  <a:schemeClr val="tx1"/>
                </a:solidFill>
                <a:latin typeface="Comic Sans MS"/>
              </a:rPr>
              <a:t>Regular practise of number facts is completed by accessing </a:t>
            </a:r>
            <a:r>
              <a:rPr lang="en-GB" sz="1400" dirty="0" err="1">
                <a:solidFill>
                  <a:schemeClr val="tx1"/>
                </a:solidFill>
                <a:latin typeface="Comic Sans MS"/>
              </a:rPr>
              <a:t>Numbots</a:t>
            </a:r>
            <a:r>
              <a:rPr lang="en-GB" sz="1400" dirty="0">
                <a:solidFill>
                  <a:schemeClr val="tx1"/>
                </a:solidFill>
                <a:latin typeface="Comic Sans MS"/>
              </a:rPr>
              <a:t>. Each child is supplied with a login, the details are in their Reading Record so that they can access it at home via a free app. Minimum 20 minutes a week.</a:t>
            </a:r>
          </a:p>
          <a:p>
            <a:r>
              <a:rPr lang="en-GB" sz="1400" b="1" u="sng" dirty="0" err="1">
                <a:solidFill>
                  <a:schemeClr val="tx1"/>
                </a:solidFill>
              </a:rPr>
              <a:t>Edshed</a:t>
            </a:r>
            <a:endParaRPr lang="en-GB" sz="1400" b="1" u="sng" dirty="0">
              <a:solidFill>
                <a:schemeClr val="tx1"/>
              </a:solidFill>
            </a:endParaRPr>
          </a:p>
          <a:p>
            <a:pPr marL="0" indent="0">
              <a:buNone/>
            </a:pPr>
            <a:r>
              <a:rPr lang="en-GB" sz="1400" dirty="0">
                <a:solidFill>
                  <a:schemeClr val="tx1"/>
                </a:solidFill>
                <a:latin typeface="Trebuchet MS"/>
              </a:rPr>
              <a:t>Regular practise of spelling rules which will make a huge difference to their spelling ability. Login details are in their Reading Record and is accessed via www.edshed.com. </a:t>
            </a:r>
            <a:r>
              <a:rPr lang="en-GB" sz="1400" dirty="0">
                <a:solidFill>
                  <a:schemeClr val="tx1"/>
                </a:solidFill>
                <a:latin typeface="Comic Sans MS"/>
              </a:rPr>
              <a:t>Minimum 20 minutes a week.</a:t>
            </a:r>
            <a:endParaRPr lang="en-GB" sz="1400" dirty="0">
              <a:solidFill>
                <a:schemeClr val="tx1"/>
              </a:solidFill>
              <a:latin typeface="Trebuchet MS"/>
            </a:endParaRPr>
          </a:p>
          <a:p>
            <a:pPr marL="0" indent="0">
              <a:buNone/>
            </a:pPr>
            <a:endParaRPr lang="en-GB" sz="1600" b="1" u="sng" dirty="0">
              <a:solidFill>
                <a:schemeClr val="tx1"/>
              </a:solidFill>
              <a:latin typeface="Trebuchet MS"/>
            </a:endParaRPr>
          </a:p>
          <a:p>
            <a:pPr marL="0" indent="0">
              <a:buNone/>
            </a:pPr>
            <a:endParaRPr lang="en-GB" sz="2000" dirty="0">
              <a:solidFill>
                <a:schemeClr val="tx1"/>
              </a:solidFill>
              <a:latin typeface="Comic Sans MS"/>
            </a:endParaRPr>
          </a:p>
        </p:txBody>
      </p:sp>
      <p:sp>
        <p:nvSpPr>
          <p:cNvPr id="4" name="Slide Number Placeholder 3"/>
          <p:cNvSpPr>
            <a:spLocks noGrp="1"/>
          </p:cNvSpPr>
          <p:nvPr>
            <p:ph type="sldNum" sz="quarter" idx="12"/>
          </p:nvPr>
        </p:nvSpPr>
        <p:spPr/>
        <p:txBody>
          <a:bodyPr/>
          <a:lstStyle/>
          <a:p>
            <a:fld id="{259C93DD-D615-418B-8732-C4E866F070A2}" type="slidenum">
              <a:rPr lang="en-GB" smtClean="0"/>
              <a:pPr/>
              <a:t>6</a:t>
            </a:fld>
            <a:endParaRPr lang="en-GB" dirty="0"/>
          </a:p>
        </p:txBody>
      </p:sp>
      <p:pic>
        <p:nvPicPr>
          <p:cNvPr id="6" name="Picture 5" descr="NumBots | Motivational maths practice for schools and families.">
            <a:extLst>
              <a:ext uri="{FF2B5EF4-FFF2-40B4-BE49-F238E27FC236}">
                <a16:creationId xmlns:a16="http://schemas.microsoft.com/office/drawing/2014/main" id="{A6CE065B-D197-4B6A-E332-828968250B11}"/>
              </a:ext>
            </a:extLst>
          </p:cNvPr>
          <p:cNvPicPr>
            <a:picLocks noChangeAspect="1"/>
          </p:cNvPicPr>
          <p:nvPr/>
        </p:nvPicPr>
        <p:blipFill>
          <a:blip r:embed="rId2"/>
          <a:stretch>
            <a:fillRect/>
          </a:stretch>
        </p:blipFill>
        <p:spPr>
          <a:xfrm>
            <a:off x="7088473" y="4797152"/>
            <a:ext cx="2080453" cy="717408"/>
          </a:xfrm>
          <a:prstGeom prst="rect">
            <a:avLst/>
          </a:prstGeom>
        </p:spPr>
      </p:pic>
      <p:pic>
        <p:nvPicPr>
          <p:cNvPr id="5" name="Picture 4" descr="Belleville Primary School, London - Reading">
            <a:extLst>
              <a:ext uri="{FF2B5EF4-FFF2-40B4-BE49-F238E27FC236}">
                <a16:creationId xmlns:a16="http://schemas.microsoft.com/office/drawing/2014/main" id="{18E7DCAC-30CC-3921-7510-14165D0D9978}"/>
              </a:ext>
            </a:extLst>
          </p:cNvPr>
          <p:cNvPicPr>
            <a:picLocks noChangeAspect="1"/>
          </p:cNvPicPr>
          <p:nvPr/>
        </p:nvPicPr>
        <p:blipFill>
          <a:blip r:embed="rId3"/>
          <a:stretch>
            <a:fillRect/>
          </a:stretch>
        </p:blipFill>
        <p:spPr>
          <a:xfrm>
            <a:off x="7041227" y="3212976"/>
            <a:ext cx="1181501" cy="1106903"/>
          </a:xfrm>
          <a:prstGeom prst="rect">
            <a:avLst/>
          </a:prstGeom>
        </p:spPr>
      </p:pic>
      <p:pic>
        <p:nvPicPr>
          <p:cNvPr id="7" name="Picture 6" descr="EdShed Web Game - Spelling Shed and ...">
            <a:extLst>
              <a:ext uri="{FF2B5EF4-FFF2-40B4-BE49-F238E27FC236}">
                <a16:creationId xmlns:a16="http://schemas.microsoft.com/office/drawing/2014/main" id="{52693780-9E54-0C08-2976-AEB844371C3F}"/>
              </a:ext>
            </a:extLst>
          </p:cNvPr>
          <p:cNvPicPr>
            <a:picLocks noChangeAspect="1"/>
          </p:cNvPicPr>
          <p:nvPr/>
        </p:nvPicPr>
        <p:blipFill>
          <a:blip r:embed="rId4"/>
          <a:stretch>
            <a:fillRect/>
          </a:stretch>
        </p:blipFill>
        <p:spPr>
          <a:xfrm>
            <a:off x="6981379" y="5811692"/>
            <a:ext cx="2004893" cy="700448"/>
          </a:xfrm>
          <a:prstGeom prst="rect">
            <a:avLst/>
          </a:prstGeom>
        </p:spPr>
      </p:pic>
      <p:pic>
        <p:nvPicPr>
          <p:cNvPr id="8" name="Picture 7" descr="Clear view folder A4 pack of 25 | DURABLE">
            <a:extLst>
              <a:ext uri="{FF2B5EF4-FFF2-40B4-BE49-F238E27FC236}">
                <a16:creationId xmlns:a16="http://schemas.microsoft.com/office/drawing/2014/main" id="{AEFF0271-134C-FE39-57ED-12395E8D95B4}"/>
              </a:ext>
            </a:extLst>
          </p:cNvPr>
          <p:cNvPicPr>
            <a:picLocks noChangeAspect="1"/>
          </p:cNvPicPr>
          <p:nvPr/>
        </p:nvPicPr>
        <p:blipFill>
          <a:blip r:embed="rId5"/>
          <a:stretch>
            <a:fillRect/>
          </a:stretch>
        </p:blipFill>
        <p:spPr>
          <a:xfrm>
            <a:off x="6719842" y="1569491"/>
            <a:ext cx="1521733" cy="13129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7"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37" presetClass="entr" presetSubtype="0" fill="hold" grpId="0"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Effect transition="in" filter="fade">
                                      <p:cBhvr>
                                        <p:cTn id="46" dur="1000"/>
                                        <p:tgtEl>
                                          <p:spTgt spid="3">
                                            <p:txEl>
                                              <p:pRg st="4" end="4"/>
                                            </p:txEl>
                                          </p:spTgt>
                                        </p:tgtEl>
                                      </p:cBhvr>
                                    </p:animEffect>
                                    <p:anim calcmode="lin" valueType="num">
                                      <p:cBhvr>
                                        <p:cTn id="4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8"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7"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Effect transition="in" filter="fade">
                                      <p:cBhvr>
                                        <p:cTn id="54" dur="1000"/>
                                        <p:tgtEl>
                                          <p:spTgt spid="3">
                                            <p:txEl>
                                              <p:pRg st="5" end="5"/>
                                            </p:txEl>
                                          </p:spTgt>
                                        </p:tgtEl>
                                      </p:cBhvr>
                                    </p:animEffect>
                                    <p:anim calcmode="lin" valueType="num">
                                      <p:cBhvr>
                                        <p:cTn id="5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6"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37" presetClass="entr" presetSubtype="0" fill="hold" grpId="0" nodeType="clickEffect">
                                  <p:stCondLst>
                                    <p:cond delay="0"/>
                                  </p:stCondLst>
                                  <p:childTnLst>
                                    <p:set>
                                      <p:cBhvr>
                                        <p:cTn id="61" dur="1" fill="hold">
                                          <p:stCondLst>
                                            <p:cond delay="0"/>
                                          </p:stCondLst>
                                        </p:cTn>
                                        <p:tgtEl>
                                          <p:spTgt spid="3">
                                            <p:txEl>
                                              <p:pRg st="6" end="6"/>
                                            </p:txEl>
                                          </p:spTgt>
                                        </p:tgtEl>
                                        <p:attrNameLst>
                                          <p:attrName>style.visibility</p:attrName>
                                        </p:attrNameLst>
                                      </p:cBhvr>
                                      <p:to>
                                        <p:strVal val="visible"/>
                                      </p:to>
                                    </p:set>
                                    <p:animEffect transition="in" filter="fade">
                                      <p:cBhvr>
                                        <p:cTn id="62" dur="1000"/>
                                        <p:tgtEl>
                                          <p:spTgt spid="3">
                                            <p:txEl>
                                              <p:pRg st="6" end="6"/>
                                            </p:txEl>
                                          </p:spTgt>
                                        </p:tgtEl>
                                      </p:cBhvr>
                                    </p:animEffect>
                                    <p:anim calcmode="lin" valueType="num">
                                      <p:cBhvr>
                                        <p:cTn id="6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4"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65"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7" presetClass="entr" presetSubtype="0" fill="hold" grpId="0" nodeType="clickEffect">
                                  <p:stCondLst>
                                    <p:cond delay="0"/>
                                  </p:stCondLst>
                                  <p:childTnLst>
                                    <p:set>
                                      <p:cBhvr>
                                        <p:cTn id="69" dur="1" fill="hold">
                                          <p:stCondLst>
                                            <p:cond delay="0"/>
                                          </p:stCondLst>
                                        </p:cTn>
                                        <p:tgtEl>
                                          <p:spTgt spid="3">
                                            <p:txEl>
                                              <p:pRg st="7" end="7"/>
                                            </p:txEl>
                                          </p:spTgt>
                                        </p:tgtEl>
                                        <p:attrNameLst>
                                          <p:attrName>style.visibility</p:attrName>
                                        </p:attrNameLst>
                                      </p:cBhvr>
                                      <p:to>
                                        <p:strVal val="visible"/>
                                      </p:to>
                                    </p:set>
                                    <p:animEffect transition="in" filter="fade">
                                      <p:cBhvr>
                                        <p:cTn id="70" dur="1000"/>
                                        <p:tgtEl>
                                          <p:spTgt spid="3">
                                            <p:txEl>
                                              <p:pRg st="7" end="7"/>
                                            </p:txEl>
                                          </p:spTgt>
                                        </p:tgtEl>
                                      </p:cBhvr>
                                    </p:animEffect>
                                    <p:anim calcmode="lin" valueType="num">
                                      <p:cBhvr>
                                        <p:cTn id="7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2"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73"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6" presetClass="emph" presetSubtype="0" fill="hold" nodeType="clickEffect">
                                  <p:stCondLst>
                                    <p:cond delay="0"/>
                                  </p:stCondLst>
                                  <p:childTnLst>
                                    <p:animScale>
                                      <p:cBhvr>
                                        <p:cTn id="77" dur="2000" fill="hold"/>
                                        <p:tgtEl>
                                          <p:spTgt spid="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0436" y="-28"/>
            <a:ext cx="6255488" cy="792088"/>
          </a:xfrm>
        </p:spPr>
        <p:txBody>
          <a:bodyPr/>
          <a:lstStyle/>
          <a:p>
            <a:pPr algn="l"/>
            <a:r>
              <a:rPr lang="en-GB" dirty="0">
                <a:latin typeface="Comic Sans MS"/>
              </a:rPr>
              <a:t>Year 2 key information</a:t>
            </a:r>
          </a:p>
        </p:txBody>
      </p:sp>
      <p:sp>
        <p:nvSpPr>
          <p:cNvPr id="3" name="Text Placeholder 2"/>
          <p:cNvSpPr>
            <a:spLocks noGrp="1"/>
          </p:cNvSpPr>
          <p:nvPr>
            <p:ph type="body" idx="1"/>
          </p:nvPr>
        </p:nvSpPr>
        <p:spPr>
          <a:xfrm>
            <a:off x="1044936" y="786176"/>
            <a:ext cx="6983447" cy="5883184"/>
          </a:xfrm>
        </p:spPr>
        <p:txBody>
          <a:bodyPr vert="horz" lIns="91440" tIns="45720" rIns="91440" bIns="45720" rtlCol="0" anchor="t">
            <a:noAutofit/>
          </a:bodyPr>
          <a:lstStyle/>
          <a:p>
            <a:pPr algn="l"/>
            <a:r>
              <a:rPr lang="en-GB" sz="1800" b="1" u="sng" dirty="0">
                <a:solidFill>
                  <a:schemeClr val="tx1"/>
                </a:solidFill>
                <a:latin typeface="Comic Sans MS"/>
              </a:rPr>
              <a:t>Weekly Bulletin - </a:t>
            </a:r>
            <a:r>
              <a:rPr lang="en-GB" sz="1400" dirty="0">
                <a:solidFill>
                  <a:schemeClr val="tx1"/>
                </a:solidFill>
                <a:latin typeface="Comic Sans MS"/>
              </a:rPr>
              <a:t>It is important that you keep up to date with upcoming events in school. </a:t>
            </a:r>
          </a:p>
          <a:p>
            <a:pPr algn="l"/>
            <a:r>
              <a:rPr lang="en-GB" b="1" u="sng" dirty="0">
                <a:solidFill>
                  <a:schemeClr val="tx1"/>
                </a:solidFill>
              </a:rPr>
              <a:t>Class news</a:t>
            </a:r>
            <a:r>
              <a:rPr lang="en-GB" u="sng" dirty="0">
                <a:solidFill>
                  <a:schemeClr val="tx1"/>
                </a:solidFill>
              </a:rPr>
              <a:t> - </a:t>
            </a:r>
            <a:r>
              <a:rPr lang="en-GB" sz="1400" dirty="0">
                <a:solidFill>
                  <a:schemeClr val="tx1"/>
                </a:solidFill>
                <a:latin typeface="Trebuchet MS"/>
              </a:rPr>
              <a:t>Check out our class page on the website, it informs you about the next week's learning, gives you guidance on any homework activities, tells you whose show and tell week it is and gives you infinity codes for maths support.</a:t>
            </a:r>
            <a:endParaRPr lang="en-GB" sz="1400" u="sng" dirty="0">
              <a:solidFill>
                <a:schemeClr val="tx1"/>
              </a:solidFill>
              <a:latin typeface="Trebuchet MS"/>
            </a:endParaRPr>
          </a:p>
          <a:p>
            <a:r>
              <a:rPr lang="en-GB" sz="1800" b="1" u="sng" dirty="0">
                <a:solidFill>
                  <a:schemeClr val="tx1"/>
                </a:solidFill>
                <a:latin typeface="Comic Sans MS"/>
              </a:rPr>
              <a:t>Wellies - </a:t>
            </a:r>
            <a:r>
              <a:rPr lang="en-GB" sz="1400" dirty="0">
                <a:solidFill>
                  <a:schemeClr val="tx1"/>
                </a:solidFill>
                <a:latin typeface="Comic Sans MS"/>
              </a:rPr>
              <a:t>We try and use the field as much as possible across the year, so a</a:t>
            </a:r>
            <a:r>
              <a:rPr lang="en-GB" sz="1400" b="1" dirty="0">
                <a:solidFill>
                  <a:schemeClr val="tx1"/>
                </a:solidFill>
                <a:latin typeface="Comic Sans MS"/>
              </a:rPr>
              <a:t> named </a:t>
            </a:r>
            <a:r>
              <a:rPr lang="en-GB" sz="1400" dirty="0">
                <a:solidFill>
                  <a:schemeClr val="tx1"/>
                </a:solidFill>
                <a:latin typeface="Comic Sans MS"/>
              </a:rPr>
              <a:t>pair of wellies in a bag is essential to have in school.</a:t>
            </a:r>
          </a:p>
          <a:p>
            <a:r>
              <a:rPr lang="en-GB" sz="1800" b="1" u="sng" dirty="0">
                <a:solidFill>
                  <a:schemeClr val="tx1"/>
                </a:solidFill>
                <a:latin typeface="Comic Sans MS"/>
              </a:rPr>
              <a:t>Change of clothes - </a:t>
            </a:r>
            <a:r>
              <a:rPr lang="en-GB" sz="1400" dirty="0">
                <a:solidFill>
                  <a:schemeClr val="tx1"/>
                </a:solidFill>
                <a:latin typeface="Comic Sans MS"/>
              </a:rPr>
              <a:t>Keeping a simple change of essential clothing items in your child’s bag is always welcome just in case they have an accident at school - </a:t>
            </a:r>
            <a:r>
              <a:rPr lang="en-GB" sz="1400" b="1" dirty="0">
                <a:solidFill>
                  <a:schemeClr val="tx1"/>
                </a:solidFill>
                <a:latin typeface="Comic Sans MS"/>
              </a:rPr>
              <a:t>named!</a:t>
            </a:r>
          </a:p>
          <a:p>
            <a:r>
              <a:rPr lang="en-GB" sz="1800" b="1" u="sng" dirty="0">
                <a:solidFill>
                  <a:schemeClr val="tx1"/>
                </a:solidFill>
                <a:latin typeface="Comic Sans MS"/>
              </a:rPr>
              <a:t>Water Bottles - </a:t>
            </a:r>
            <a:r>
              <a:rPr lang="en-GB" sz="1400" dirty="0">
                <a:solidFill>
                  <a:schemeClr val="tx1"/>
                </a:solidFill>
                <a:latin typeface="Comic Sans MS"/>
              </a:rPr>
              <a:t>A sip top water bottle is recommended for use in school as this prevents spillage. It is recommended that you get a soft plastic or metal one. Hard plastic breaks! Please make sure they are </a:t>
            </a:r>
            <a:r>
              <a:rPr lang="en-GB" sz="1400" b="1" dirty="0">
                <a:solidFill>
                  <a:schemeClr val="tx1"/>
                </a:solidFill>
                <a:latin typeface="Comic Sans MS"/>
              </a:rPr>
              <a:t>clearly named. </a:t>
            </a:r>
          </a:p>
          <a:p>
            <a:r>
              <a:rPr lang="en-GB" sz="1800" b="1" u="sng" dirty="0">
                <a:solidFill>
                  <a:schemeClr val="tx1"/>
                </a:solidFill>
                <a:latin typeface="Comic Sans MS"/>
              </a:rPr>
              <a:t>Pencil case - </a:t>
            </a:r>
            <a:r>
              <a:rPr lang="en-GB" sz="1400" dirty="0">
                <a:solidFill>
                  <a:schemeClr val="tx1"/>
                </a:solidFill>
                <a:latin typeface="Comic Sans MS"/>
              </a:rPr>
              <a:t>One smallish sized pencil case is allowed – no calculators! They can bring their own writing pencil, multi-colour biro, purple biro, rubber, ruler, colouring pencils and felt tip pens (although those are used less often). </a:t>
            </a:r>
            <a:r>
              <a:rPr lang="en-GB" sz="1400" b="1" dirty="0">
                <a:solidFill>
                  <a:schemeClr val="tx1"/>
                </a:solidFill>
                <a:latin typeface="Comic Sans MS"/>
              </a:rPr>
              <a:t>NAMED!</a:t>
            </a:r>
          </a:p>
          <a:p>
            <a:r>
              <a:rPr lang="en-GB" u="sng" dirty="0">
                <a:solidFill>
                  <a:schemeClr val="tx1"/>
                </a:solidFill>
                <a:latin typeface="Comic Sans MS"/>
              </a:rPr>
              <a:t>NAME EVERYTHING! </a:t>
            </a:r>
            <a:r>
              <a:rPr lang="en-GB" dirty="0">
                <a:solidFill>
                  <a:schemeClr val="tx1"/>
                </a:solidFill>
                <a:latin typeface="Comic Sans MS"/>
              </a:rPr>
              <a:t>Uniform, PE kit, coats, shoes, bottles – everything. “The one without a name” is not helpful.</a:t>
            </a:r>
          </a:p>
        </p:txBody>
      </p:sp>
      <p:sp>
        <p:nvSpPr>
          <p:cNvPr id="4" name="Slide Number Placeholder 3"/>
          <p:cNvSpPr>
            <a:spLocks noGrp="1"/>
          </p:cNvSpPr>
          <p:nvPr>
            <p:ph type="sldNum" sz="quarter" idx="12"/>
          </p:nvPr>
        </p:nvSpPr>
        <p:spPr/>
        <p:txBody>
          <a:bodyPr/>
          <a:lstStyle/>
          <a:p>
            <a:fld id="{259C93DD-D615-418B-8732-C4E866F070A2}" type="slidenum">
              <a:rPr lang="en-GB" smtClean="0"/>
              <a:pPr/>
              <a:t>7</a:t>
            </a:fld>
            <a:endParaRPr lang="en-GB" dirty="0"/>
          </a:p>
        </p:txBody>
      </p:sp>
    </p:spTree>
    <p:extLst>
      <p:ext uri="{BB962C8B-B14F-4D97-AF65-F5344CB8AC3E}">
        <p14:creationId xmlns:p14="http://schemas.microsoft.com/office/powerpoint/2010/main" val="4231300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59C93DD-D615-418B-8732-C4E866F070A2}" type="slidenum">
              <a:rPr lang="en-GB" smtClean="0"/>
              <a:pPr/>
              <a:t>8</a:t>
            </a:fld>
            <a:endParaRPr lang="en-GB"/>
          </a:p>
        </p:txBody>
      </p:sp>
      <p:pic>
        <p:nvPicPr>
          <p:cNvPr id="3" name="Picture 3" descr="A picture containing text, sign&#10;&#10;Description automatically generated">
            <a:extLst>
              <a:ext uri="{FF2B5EF4-FFF2-40B4-BE49-F238E27FC236}">
                <a16:creationId xmlns:a16="http://schemas.microsoft.com/office/drawing/2014/main" id="{9A912D93-38B6-00BD-E959-18509446D7C1}"/>
              </a:ext>
            </a:extLst>
          </p:cNvPr>
          <p:cNvPicPr>
            <a:picLocks noChangeAspect="1"/>
          </p:cNvPicPr>
          <p:nvPr/>
        </p:nvPicPr>
        <p:blipFill>
          <a:blip r:embed="rId2"/>
          <a:stretch>
            <a:fillRect/>
          </a:stretch>
        </p:blipFill>
        <p:spPr>
          <a:xfrm>
            <a:off x="64845" y="1214220"/>
            <a:ext cx="3286223" cy="3864643"/>
          </a:xfrm>
          <a:prstGeom prst="rect">
            <a:avLst/>
          </a:prstGeom>
        </p:spPr>
      </p:pic>
      <p:pic>
        <p:nvPicPr>
          <p:cNvPr id="8" name="Picture 8" descr="A picture containing icon&#10;&#10;Description automatically generated">
            <a:extLst>
              <a:ext uri="{FF2B5EF4-FFF2-40B4-BE49-F238E27FC236}">
                <a16:creationId xmlns:a16="http://schemas.microsoft.com/office/drawing/2014/main" id="{2266753E-98FC-017B-59A0-C95C8F5CDE87}"/>
              </a:ext>
            </a:extLst>
          </p:cNvPr>
          <p:cNvPicPr>
            <a:picLocks noChangeAspect="1"/>
          </p:cNvPicPr>
          <p:nvPr/>
        </p:nvPicPr>
        <p:blipFill>
          <a:blip r:embed="rId3"/>
          <a:stretch>
            <a:fillRect/>
          </a:stretch>
        </p:blipFill>
        <p:spPr>
          <a:xfrm>
            <a:off x="4709108" y="10003"/>
            <a:ext cx="3938154" cy="870629"/>
          </a:xfrm>
          <a:prstGeom prst="rect">
            <a:avLst/>
          </a:prstGeom>
        </p:spPr>
      </p:pic>
      <p:sp>
        <p:nvSpPr>
          <p:cNvPr id="14" name="TextBox 13">
            <a:extLst>
              <a:ext uri="{FF2B5EF4-FFF2-40B4-BE49-F238E27FC236}">
                <a16:creationId xmlns:a16="http://schemas.microsoft.com/office/drawing/2014/main" id="{E042C4D1-0583-8F65-823E-71ADF97C4573}"/>
              </a:ext>
            </a:extLst>
          </p:cNvPr>
          <p:cNvSpPr txBox="1"/>
          <p:nvPr/>
        </p:nvSpPr>
        <p:spPr>
          <a:xfrm>
            <a:off x="4396121" y="922301"/>
            <a:ext cx="4613561" cy="1231106"/>
          </a:xfrm>
          <a:prstGeom prst="rect">
            <a:avLst/>
          </a:prstGeom>
          <a:solidFill>
            <a:schemeClr val="accent3">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                   </a:t>
            </a:r>
            <a:r>
              <a:rPr lang="en-US" b="1" dirty="0"/>
              <a:t>Read together</a:t>
            </a:r>
          </a:p>
          <a:p>
            <a:r>
              <a:rPr lang="en-US" sz="1400" b="1" dirty="0"/>
              <a:t>Reading is key to every aspect of your child's learning. Try to listen to your child read every day. It really does make a huge difference to their academic abilities plus it’s a nice bonding time.</a:t>
            </a:r>
            <a:endParaRPr lang="en-US" b="1" dirty="0"/>
          </a:p>
        </p:txBody>
      </p:sp>
      <p:pic>
        <p:nvPicPr>
          <p:cNvPr id="13" name="Picture 13" descr="Chart, funnel chart&#10;&#10;Description automatically generated">
            <a:extLst>
              <a:ext uri="{FF2B5EF4-FFF2-40B4-BE49-F238E27FC236}">
                <a16:creationId xmlns:a16="http://schemas.microsoft.com/office/drawing/2014/main" id="{368173D2-B3E0-89DF-B901-D37493605B78}"/>
              </a:ext>
            </a:extLst>
          </p:cNvPr>
          <p:cNvPicPr>
            <a:picLocks noChangeAspect="1"/>
          </p:cNvPicPr>
          <p:nvPr/>
        </p:nvPicPr>
        <p:blipFill>
          <a:blip r:embed="rId4"/>
          <a:stretch>
            <a:fillRect/>
          </a:stretch>
        </p:blipFill>
        <p:spPr>
          <a:xfrm>
            <a:off x="3329781" y="1077292"/>
            <a:ext cx="993449" cy="857250"/>
          </a:xfrm>
          <a:prstGeom prst="rect">
            <a:avLst/>
          </a:prstGeom>
        </p:spPr>
      </p:pic>
      <p:pic>
        <p:nvPicPr>
          <p:cNvPr id="15" name="Picture 15" descr="A picture containing rectangle&#10;&#10;Description automatically generated">
            <a:extLst>
              <a:ext uri="{FF2B5EF4-FFF2-40B4-BE49-F238E27FC236}">
                <a16:creationId xmlns:a16="http://schemas.microsoft.com/office/drawing/2014/main" id="{27CE4C7C-7A75-1E11-8BC0-E4DCA4EC9175}"/>
              </a:ext>
            </a:extLst>
          </p:cNvPr>
          <p:cNvPicPr>
            <a:picLocks noChangeAspect="1"/>
          </p:cNvPicPr>
          <p:nvPr/>
        </p:nvPicPr>
        <p:blipFill>
          <a:blip r:embed="rId5"/>
          <a:stretch>
            <a:fillRect/>
          </a:stretch>
        </p:blipFill>
        <p:spPr>
          <a:xfrm>
            <a:off x="3607613" y="5391830"/>
            <a:ext cx="684036" cy="957110"/>
          </a:xfrm>
          <a:prstGeom prst="rect">
            <a:avLst/>
          </a:prstGeom>
        </p:spPr>
      </p:pic>
      <p:sp>
        <p:nvSpPr>
          <p:cNvPr id="16" name="TextBox 15">
            <a:extLst>
              <a:ext uri="{FF2B5EF4-FFF2-40B4-BE49-F238E27FC236}">
                <a16:creationId xmlns:a16="http://schemas.microsoft.com/office/drawing/2014/main" id="{9211F3DA-32FE-0AC0-4015-63A33D5B9313}"/>
              </a:ext>
            </a:extLst>
          </p:cNvPr>
          <p:cNvSpPr txBox="1"/>
          <p:nvPr/>
        </p:nvSpPr>
        <p:spPr>
          <a:xfrm>
            <a:off x="4371404" y="5165325"/>
            <a:ext cx="4613563" cy="1446550"/>
          </a:xfrm>
          <a:prstGeom prst="rect">
            <a:avLst/>
          </a:prstGeom>
          <a:solidFill>
            <a:schemeClr val="accent3">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b="1" dirty="0"/>
              <a:t>Homework</a:t>
            </a:r>
          </a:p>
          <a:p>
            <a:r>
              <a:rPr lang="en-US" sz="1400" dirty="0"/>
              <a:t>Set aside time for your child to do any homework including reading – a great opportunity to sit and chat about their week. There is a very clear link between those at expected or above and those who do their homework and who read regularly.</a:t>
            </a:r>
            <a:endParaRPr lang="en-US" sz="1400" b="1" dirty="0"/>
          </a:p>
        </p:txBody>
      </p:sp>
      <p:pic>
        <p:nvPicPr>
          <p:cNvPr id="17" name="Picture 17" descr="A picture containing text, clipart&#10;&#10;Description automatically generated">
            <a:extLst>
              <a:ext uri="{FF2B5EF4-FFF2-40B4-BE49-F238E27FC236}">
                <a16:creationId xmlns:a16="http://schemas.microsoft.com/office/drawing/2014/main" id="{084F4C6C-E480-D3FA-9DE2-FE91176E4816}"/>
              </a:ext>
            </a:extLst>
          </p:cNvPr>
          <p:cNvPicPr>
            <a:picLocks noChangeAspect="1"/>
          </p:cNvPicPr>
          <p:nvPr/>
        </p:nvPicPr>
        <p:blipFill>
          <a:blip r:embed="rId6"/>
          <a:stretch>
            <a:fillRect/>
          </a:stretch>
        </p:blipFill>
        <p:spPr>
          <a:xfrm>
            <a:off x="3456927" y="4060075"/>
            <a:ext cx="856511" cy="713759"/>
          </a:xfrm>
          <a:prstGeom prst="rect">
            <a:avLst/>
          </a:prstGeom>
        </p:spPr>
      </p:pic>
      <p:sp>
        <p:nvSpPr>
          <p:cNvPr id="18" name="TextBox 17">
            <a:extLst>
              <a:ext uri="{FF2B5EF4-FFF2-40B4-BE49-F238E27FC236}">
                <a16:creationId xmlns:a16="http://schemas.microsoft.com/office/drawing/2014/main" id="{6D3ACB17-A796-F4EF-3CD2-50D1D3E32D36}"/>
              </a:ext>
            </a:extLst>
          </p:cNvPr>
          <p:cNvSpPr txBox="1"/>
          <p:nvPr/>
        </p:nvSpPr>
        <p:spPr>
          <a:xfrm>
            <a:off x="4331481" y="3909733"/>
            <a:ext cx="4613563" cy="1200329"/>
          </a:xfrm>
          <a:prstGeom prst="rect">
            <a:avLst/>
          </a:prstGeom>
          <a:solidFill>
            <a:schemeClr val="accent3">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Healthy habits</a:t>
            </a:r>
          </a:p>
          <a:p>
            <a:r>
              <a:rPr lang="en-US" dirty="0"/>
              <a:t>Sleep, diet and well-being are critical to your child being able to focus during lessons.</a:t>
            </a:r>
            <a:endParaRPr lang="en-US" b="1" dirty="0"/>
          </a:p>
        </p:txBody>
      </p:sp>
      <p:sp>
        <p:nvSpPr>
          <p:cNvPr id="19" name="TextBox 18">
            <a:extLst>
              <a:ext uri="{FF2B5EF4-FFF2-40B4-BE49-F238E27FC236}">
                <a16:creationId xmlns:a16="http://schemas.microsoft.com/office/drawing/2014/main" id="{E8273A4D-D6B7-C2E8-3CC4-9A5743381148}"/>
              </a:ext>
            </a:extLst>
          </p:cNvPr>
          <p:cNvSpPr txBox="1"/>
          <p:nvPr/>
        </p:nvSpPr>
        <p:spPr>
          <a:xfrm>
            <a:off x="4396119" y="2232976"/>
            <a:ext cx="4613563" cy="1569660"/>
          </a:xfrm>
          <a:prstGeom prst="rect">
            <a:avLst/>
          </a:prstGeom>
          <a:solidFill>
            <a:schemeClr val="accent3">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600" b="1" dirty="0"/>
              <a:t>Communication</a:t>
            </a:r>
          </a:p>
          <a:p>
            <a:r>
              <a:rPr lang="en-US" sz="1600" dirty="0"/>
              <a:t>Please communicate with me about any concerns or issues your child or you may have, you can write in the contact book or email the office. Your child’s well-being is a priority but if I don’t know – I can’t help them.</a:t>
            </a:r>
          </a:p>
        </p:txBody>
      </p:sp>
      <p:pic>
        <p:nvPicPr>
          <p:cNvPr id="20" name="Picture 20" descr="A picture containing text, clipart&#10;&#10;Description automatically generated">
            <a:extLst>
              <a:ext uri="{FF2B5EF4-FFF2-40B4-BE49-F238E27FC236}">
                <a16:creationId xmlns:a16="http://schemas.microsoft.com/office/drawing/2014/main" id="{D8274220-E32F-170C-20A4-B600827C0997}"/>
              </a:ext>
            </a:extLst>
          </p:cNvPr>
          <p:cNvPicPr>
            <a:picLocks noChangeAspect="1"/>
          </p:cNvPicPr>
          <p:nvPr/>
        </p:nvPicPr>
        <p:blipFill>
          <a:blip r:embed="rId7"/>
          <a:stretch>
            <a:fillRect/>
          </a:stretch>
        </p:blipFill>
        <p:spPr>
          <a:xfrm>
            <a:off x="3486225" y="2470334"/>
            <a:ext cx="805424" cy="985705"/>
          </a:xfrm>
          <a:prstGeom prst="rect">
            <a:avLst/>
          </a:prstGeom>
        </p:spPr>
      </p:pic>
    </p:spTree>
    <p:extLst>
      <p:ext uri="{BB962C8B-B14F-4D97-AF65-F5344CB8AC3E}">
        <p14:creationId xmlns:p14="http://schemas.microsoft.com/office/powerpoint/2010/main" val="1639152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ECC5902-F7C9-4AC1-88E1-F187ADE3EC01}"/>
              </a:ext>
            </a:extLst>
          </p:cNvPr>
          <p:cNvPicPr>
            <a:picLocks noChangeAspect="1"/>
          </p:cNvPicPr>
          <p:nvPr/>
        </p:nvPicPr>
        <p:blipFill rotWithShape="1">
          <a:blip r:embed="rId2"/>
          <a:srcRect t="4459"/>
          <a:stretch/>
        </p:blipFill>
        <p:spPr>
          <a:xfrm>
            <a:off x="20" y="10"/>
            <a:ext cx="9143980" cy="6857990"/>
          </a:xfrm>
          <a:prstGeom prst="rect">
            <a:avLst/>
          </a:prstGeom>
        </p:spPr>
      </p:pic>
      <p:sp>
        <p:nvSpPr>
          <p:cNvPr id="2" name="Slide Number Placeholder 1"/>
          <p:cNvSpPr>
            <a:spLocks noGrp="1"/>
          </p:cNvSpPr>
          <p:nvPr>
            <p:ph type="sldNum" sz="quarter" idx="12"/>
          </p:nvPr>
        </p:nvSpPr>
        <p:spPr>
          <a:xfrm>
            <a:off x="8132754" y="6041362"/>
            <a:ext cx="512505" cy="365125"/>
          </a:xfrm>
        </p:spPr>
        <p:txBody>
          <a:bodyPr>
            <a:normAutofit/>
          </a:bodyPr>
          <a:lstStyle/>
          <a:p>
            <a:pPr>
              <a:spcAft>
                <a:spcPts val="600"/>
              </a:spcAft>
            </a:pPr>
            <a:fld id="{259C93DD-D615-418B-8732-C4E866F070A2}" type="slidenum">
              <a:rPr lang="en-GB">
                <a:solidFill>
                  <a:srgbClr val="FFFFFF"/>
                </a:solidFill>
              </a:rPr>
              <a:pPr>
                <a:spcAft>
                  <a:spcPts val="600"/>
                </a:spcAft>
              </a:pPr>
              <a:t>9</a:t>
            </a:fld>
            <a:endParaRPr lang="en-GB">
              <a:solidFill>
                <a:srgbClr val="FFFFFF"/>
              </a:solidFill>
            </a:endParaRPr>
          </a:p>
        </p:txBody>
      </p:sp>
    </p:spTree>
    <p:extLst>
      <p:ext uri="{BB962C8B-B14F-4D97-AF65-F5344CB8AC3E}">
        <p14:creationId xmlns:p14="http://schemas.microsoft.com/office/powerpoint/2010/main" val="24521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795CD441C8644CB5346D848DE2DE14" ma:contentTypeVersion="13" ma:contentTypeDescription="Create a new document." ma:contentTypeScope="" ma:versionID="df734fb131eca4c6d4b80e18e7b61c50">
  <xsd:schema xmlns:xsd="http://www.w3.org/2001/XMLSchema" xmlns:xs="http://www.w3.org/2001/XMLSchema" xmlns:p="http://schemas.microsoft.com/office/2006/metadata/properties" xmlns:ns2="5d49f4e3-012a-41c7-9ab8-344b0d0d4b87" xmlns:ns3="d779b6ac-5e3c-414a-88b0-3605e904daba" targetNamespace="http://schemas.microsoft.com/office/2006/metadata/properties" ma:root="true" ma:fieldsID="fd7d002c566e351a6d4517f3c843bd66" ns2:_="" ns3:_="">
    <xsd:import namespace="5d49f4e3-012a-41c7-9ab8-344b0d0d4b87"/>
    <xsd:import namespace="d779b6ac-5e3c-414a-88b0-3605e904dab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49f4e3-012a-41c7-9ab8-344b0d0d4b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d4b9dab2-8615-4ec5-9d6f-9402410766c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779b6ac-5e3c-414a-88b0-3605e904dab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7d25c9fd-a9b7-4879-bf92-557cb4e62817}" ma:internalName="TaxCatchAll" ma:showField="CatchAllData" ma:web="d779b6ac-5e3c-414a-88b0-3605e904da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779b6ac-5e3c-414a-88b0-3605e904daba" xsi:nil="true"/>
    <lcf76f155ced4ddcb4097134ff3c332f xmlns="5d49f4e3-012a-41c7-9ab8-344b0d0d4b8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EEDAEB-5BFB-4C6D-8C54-472F82B651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49f4e3-012a-41c7-9ab8-344b0d0d4b87"/>
    <ds:schemaRef ds:uri="d779b6ac-5e3c-414a-88b0-3605e904da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7A68B6-4B6C-4A31-B9EC-0D3698A65CD5}">
  <ds:schemaRefs>
    <ds:schemaRef ds:uri="http://schemas.microsoft.com/sharepoint/v3/contenttype/forms"/>
  </ds:schemaRefs>
</ds:datastoreItem>
</file>

<file path=customXml/itemProps3.xml><?xml version="1.0" encoding="utf-8"?>
<ds:datastoreItem xmlns:ds="http://schemas.openxmlformats.org/officeDocument/2006/customXml" ds:itemID="{ADF42822-C7C6-49CC-9EFD-B2F2A782160C}">
  <ds:schemaRefs>
    <ds:schemaRef ds:uri="http://purl.org/dc/dcmitype/"/>
    <ds:schemaRef ds:uri="http://purl.org/dc/terms/"/>
    <ds:schemaRef ds:uri="a6f24119-b4ca-452f-8519-a73b5c84e24d"/>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http://schemas.microsoft.com/office/infopath/2007/PartnerControls"/>
    <ds:schemaRef ds:uri="b9fec4a3-e73f-4915-87ea-10d2bf713c95"/>
    <ds:schemaRef ds:uri="35ce11d4-89dc-4e42-b02a-3ceba2b4aceb"/>
    <ds:schemaRef ds:uri="http://www.w3.org/XML/1998/namespace"/>
    <ds:schemaRef ds:uri="d779b6ac-5e3c-414a-88b0-3605e904daba"/>
    <ds:schemaRef ds:uri="5d49f4e3-012a-41c7-9ab8-344b0d0d4b87"/>
  </ds:schemaRefs>
</ds:datastoreItem>
</file>

<file path=docProps/app.xml><?xml version="1.0" encoding="utf-8"?>
<Properties xmlns="http://schemas.openxmlformats.org/officeDocument/2006/extended-properties" xmlns:vt="http://schemas.openxmlformats.org/officeDocument/2006/docPropsVTypes">
  <Template>Facet</Template>
  <TotalTime>2216</TotalTime>
  <Words>748</Words>
  <Application>Microsoft Office PowerPoint</Application>
  <PresentationFormat>On-screen Show (4:3)</PresentationFormat>
  <Paragraphs>73</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Comic Sans MS</vt:lpstr>
      <vt:lpstr>Trebuchet MS</vt:lpstr>
      <vt:lpstr>Wingdings</vt:lpstr>
      <vt:lpstr>Wingdings 3</vt:lpstr>
      <vt:lpstr>Wingdings,Sans-Serif</vt:lpstr>
      <vt:lpstr>Facet</vt:lpstr>
      <vt:lpstr>PowerPoint Presentation</vt:lpstr>
      <vt:lpstr>Year 2 Staff</vt:lpstr>
      <vt:lpstr>PowerPoint Presentation</vt:lpstr>
      <vt:lpstr>Key Events</vt:lpstr>
      <vt:lpstr>Curriculum Coverage</vt:lpstr>
      <vt:lpstr>Homework – makes a HUGE  difference to every child!</vt:lpstr>
      <vt:lpstr>Year 2 key information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Louise Culver</dc:creator>
  <cp:lastModifiedBy>Carrie-Anne Horlock</cp:lastModifiedBy>
  <cp:revision>431</cp:revision>
  <dcterms:created xsi:type="dcterms:W3CDTF">2013-09-08T06:52:37Z</dcterms:created>
  <dcterms:modified xsi:type="dcterms:W3CDTF">2026-07-16T09:34:32Z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0x010100C0795CD441C8644CB5346D848DE2DE14</vt:lpwstr>
  </property>
  <property fmtid="{D5CDD505-2E9C-101B-9397-08002B2CF9AE}" pid="3" name="Order">
    <vt:r8>15492900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