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4"/>
  </p:notesMasterIdLst>
  <p:sldIdLst>
    <p:sldId id="256" r:id="rId5"/>
    <p:sldId id="257" r:id="rId6"/>
    <p:sldId id="259" r:id="rId7"/>
    <p:sldId id="258" r:id="rId8"/>
    <p:sldId id="265" r:id="rId9"/>
    <p:sldId id="263" r:id="rId10"/>
    <p:sldId id="262" r:id="rId11"/>
    <p:sldId id="264"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Culver" userId="c090db54-d3eb-4c99-9ef9-e5eb4a0da4bb" providerId="ADAL" clId="{F435885E-31B5-4FF5-BE1B-D48D4571D3EA}"/>
  </pc:docChgLst>
  <pc:docChgLst>
    <pc:chgData name="Carrie-Anne Horlock" userId="e7dce041-a466-43c7-aaef-806491f6dafc" providerId="ADAL" clId="{EA158C8F-924F-40F9-9547-4E1EA52434C8}"/>
    <pc:docChg chg="custSel modSld">
      <pc:chgData name="Carrie-Anne Horlock" userId="e7dce041-a466-43c7-aaef-806491f6dafc" providerId="ADAL" clId="{EA158C8F-924F-40F9-9547-4E1EA52434C8}" dt="2023-07-10T11:57:19.834" v="1355" actId="20577"/>
      <pc:docMkLst>
        <pc:docMk/>
      </pc:docMkLst>
      <pc:sldChg chg="modSp">
        <pc:chgData name="Carrie-Anne Horlock" userId="e7dce041-a466-43c7-aaef-806491f6dafc" providerId="ADAL" clId="{EA158C8F-924F-40F9-9547-4E1EA52434C8}" dt="2023-07-10T11:57:19.834" v="1355" actId="20577"/>
        <pc:sldMkLst>
          <pc:docMk/>
          <pc:sldMk cId="1860374039" sldId="257"/>
        </pc:sldMkLst>
        <pc:spChg chg="mod">
          <ac:chgData name="Carrie-Anne Horlock" userId="e7dce041-a466-43c7-aaef-806491f6dafc" providerId="ADAL" clId="{EA158C8F-924F-40F9-9547-4E1EA52434C8}" dt="2023-07-10T11:57:19.834" v="1355" actId="20577"/>
          <ac:spMkLst>
            <pc:docMk/>
            <pc:sldMk cId="1860374039" sldId="257"/>
            <ac:spMk id="2" creationId="{00000000-0000-0000-0000-000000000000}"/>
          </ac:spMkLst>
        </pc:spChg>
      </pc:sldChg>
      <pc:sldChg chg="modSp">
        <pc:chgData name="Carrie-Anne Horlock" userId="e7dce041-a466-43c7-aaef-806491f6dafc" providerId="ADAL" clId="{EA158C8F-924F-40F9-9547-4E1EA52434C8}" dt="2023-07-04T09:58:10.065" v="20" actId="20577"/>
        <pc:sldMkLst>
          <pc:docMk/>
          <pc:sldMk cId="2848463180" sldId="259"/>
        </pc:sldMkLst>
        <pc:spChg chg="mod">
          <ac:chgData name="Carrie-Anne Horlock" userId="e7dce041-a466-43c7-aaef-806491f6dafc" providerId="ADAL" clId="{EA158C8F-924F-40F9-9547-4E1EA52434C8}" dt="2023-07-04T09:58:10.065" v="20" actId="20577"/>
          <ac:spMkLst>
            <pc:docMk/>
            <pc:sldMk cId="2848463180" sldId="259"/>
            <ac:spMk id="3" creationId="{016F8C1E-521A-47C7-814C-5A1FDD8407BA}"/>
          </ac:spMkLst>
        </pc:spChg>
      </pc:sldChg>
      <pc:sldChg chg="modSp">
        <pc:chgData name="Carrie-Anne Horlock" userId="e7dce041-a466-43c7-aaef-806491f6dafc" providerId="ADAL" clId="{EA158C8F-924F-40F9-9547-4E1EA52434C8}" dt="2023-07-04T10:08:29.142" v="1159" actId="20577"/>
        <pc:sldMkLst>
          <pc:docMk/>
          <pc:sldMk cId="0" sldId="262"/>
        </pc:sldMkLst>
        <pc:spChg chg="mod">
          <ac:chgData name="Carrie-Anne Horlock" userId="e7dce041-a466-43c7-aaef-806491f6dafc" providerId="ADAL" clId="{EA158C8F-924F-40F9-9547-4E1EA52434C8}" dt="2023-07-04T10:08:29.142" v="1159" actId="20577"/>
          <ac:spMkLst>
            <pc:docMk/>
            <pc:sldMk cId="0" sldId="262"/>
            <ac:spMk id="3" creationId="{00000000-0000-0000-0000-000000000000}"/>
          </ac:spMkLst>
        </pc:spChg>
      </pc:sldChg>
      <pc:sldChg chg="modSp">
        <pc:chgData name="Carrie-Anne Horlock" userId="e7dce041-a466-43c7-aaef-806491f6dafc" providerId="ADAL" clId="{EA158C8F-924F-40F9-9547-4E1EA52434C8}" dt="2023-07-04T10:10:03.009" v="1327" actId="20577"/>
        <pc:sldMkLst>
          <pc:docMk/>
          <pc:sldMk cId="4231300365" sldId="264"/>
        </pc:sldMkLst>
        <pc:spChg chg="mod">
          <ac:chgData name="Carrie-Anne Horlock" userId="e7dce041-a466-43c7-aaef-806491f6dafc" providerId="ADAL" clId="{EA158C8F-924F-40F9-9547-4E1EA52434C8}" dt="2023-07-04T10:10:03.009" v="1327" actId="20577"/>
          <ac:spMkLst>
            <pc:docMk/>
            <pc:sldMk cId="4231300365" sldId="264"/>
            <ac:spMk id="3" creationId="{00000000-0000-0000-0000-000000000000}"/>
          </ac:spMkLst>
        </pc:spChg>
      </pc:sldChg>
      <pc:sldChg chg="modSp">
        <pc:chgData name="Carrie-Anne Horlock" userId="e7dce041-a466-43c7-aaef-806491f6dafc" providerId="ADAL" clId="{EA158C8F-924F-40F9-9547-4E1EA52434C8}" dt="2023-07-04T10:06:06.539" v="859" actId="20577"/>
        <pc:sldMkLst>
          <pc:docMk/>
          <pc:sldMk cId="3127542294" sldId="265"/>
        </pc:sldMkLst>
        <pc:spChg chg="mod">
          <ac:chgData name="Carrie-Anne Horlock" userId="e7dce041-a466-43c7-aaef-806491f6dafc" providerId="ADAL" clId="{EA158C8F-924F-40F9-9547-4E1EA52434C8}" dt="2023-07-04T09:59:10.879" v="27" actId="12"/>
          <ac:spMkLst>
            <pc:docMk/>
            <pc:sldMk cId="3127542294" sldId="265"/>
            <ac:spMk id="2" creationId="{00000000-0000-0000-0000-000000000000}"/>
          </ac:spMkLst>
        </pc:spChg>
        <pc:spChg chg="mod">
          <ac:chgData name="Carrie-Anne Horlock" userId="e7dce041-a466-43c7-aaef-806491f6dafc" providerId="ADAL" clId="{EA158C8F-924F-40F9-9547-4E1EA52434C8}" dt="2023-07-04T10:04:44.404" v="853" actId="20577"/>
          <ac:spMkLst>
            <pc:docMk/>
            <pc:sldMk cId="3127542294" sldId="265"/>
            <ac:spMk id="12" creationId="{09026C3D-3BA4-F139-FA9C-A1523A6F22CA}"/>
          </ac:spMkLst>
        </pc:spChg>
        <pc:spChg chg="mod">
          <ac:chgData name="Carrie-Anne Horlock" userId="e7dce041-a466-43c7-aaef-806491f6dafc" providerId="ADAL" clId="{EA158C8F-924F-40F9-9547-4E1EA52434C8}" dt="2023-07-04T10:06:06.539" v="859" actId="20577"/>
          <ac:spMkLst>
            <pc:docMk/>
            <pc:sldMk cId="3127542294" sldId="265"/>
            <ac:spMk id="13" creationId="{4E7689A3-9AC7-8687-2945-C6FFB6F5108D}"/>
          </ac:spMkLst>
        </pc:spChg>
      </pc:sldChg>
    </pc:docChg>
  </pc:docChgLst>
  <pc:docChgLst>
    <pc:chgData name="Carrie-Anne Horlock" userId="S::carrie-anne.horlock@lenham.kent.sch.uk::e7dce041-a466-43c7-aaef-806491f6dafc" providerId="AD" clId="Web-{EC56430F-0F89-1E6D-2B63-AF21C0696AF9}"/>
  </pc:docChgLst>
  <pc:docChgLst>
    <pc:chgData name="Carrie-Anne Horlock" userId="S::carrie-anne.horlock@lenham.kent.sch.uk::e7dce041-a466-43c7-aaef-806491f6dafc" providerId="AD" clId="Web-{261DB214-1A79-6275-56EF-97D2389ACF58}"/>
  </pc:docChgLst>
  <pc:docChgLst>
    <pc:chgData name="Carrie-Anne Horlock" userId="S::carrie-anne.horlock@lenham.kent.sch.uk::e7dce041-a466-43c7-aaef-806491f6dafc" providerId="AD" clId="Web-{D62DD67B-95BC-1436-93EE-824FB490EC9E}"/>
  </pc:docChgLst>
  <pc:docChgLst>
    <pc:chgData name="Louise Culver" userId="c090db54-d3eb-4c99-9ef9-e5eb4a0da4bb" providerId="ADAL" clId="{3D228F89-69D2-4372-8894-DAF1731263B1}"/>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25794-38CB-44C2-A4B0-FD748F770A06}" type="datetimeFigureOut">
              <a:rPr lang="en-GB" smtClean="0"/>
              <a:pPr/>
              <a:t>10/07/2023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973DA-94F0-46E4-8199-6E48363A8C9E}" type="slidenum">
              <a:rPr lang="en-GB" smtClean="0"/>
              <a:pPr/>
              <a:t>‹#›</a:t>
            </a:fld>
            <a:endParaRPr lang="en-GB"/>
          </a:p>
        </p:txBody>
      </p:sp>
    </p:spTree>
    <p:extLst>
      <p:ext uri="{BB962C8B-B14F-4D97-AF65-F5344CB8AC3E}">
        <p14:creationId xmlns:p14="http://schemas.microsoft.com/office/powerpoint/2010/main" val="109824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B973DA-94F0-46E4-8199-6E48363A8C9E}" type="slidenum">
              <a:rPr lang="en-GB" smtClean="0"/>
              <a:pPr/>
              <a:t>3</a:t>
            </a:fld>
            <a:endParaRPr lang="en-GB"/>
          </a:p>
        </p:txBody>
      </p:sp>
    </p:spTree>
    <p:extLst>
      <p:ext uri="{BB962C8B-B14F-4D97-AF65-F5344CB8AC3E}">
        <p14:creationId xmlns:p14="http://schemas.microsoft.com/office/powerpoint/2010/main" val="412187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5F6A7-5201-47A9-8481-487E40697EDB}"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65177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9520583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69479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8686438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73051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A65BF-E582-4D38-905D-7F1F73B2D853}"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29638720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B1F82-2ED1-40C8-ACE3-62612CC640AF}"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180237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8F25B-0D03-4523-9E46-7C415CC9C7DA}"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5229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1B143-4A97-49E6-B687-3DB7BBDA3518}"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0807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7569C0-9D26-4786-B01C-DC4A2B55BACC}" type="datetime1">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41400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BBC0F6-92BD-4B88-B3D6-12C783C2A97D}" type="datetime1">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18429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521C1-0E14-41AF-BA5E-044AD310DC96}" type="datetime1">
              <a:rPr lang="en-GB" smtClean="0"/>
              <a:pPr/>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6146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CCDD1-4AFE-4424-AEDB-53A9A7CAAD37}" type="datetime1">
              <a:rPr lang="en-GB" smtClean="0"/>
              <a:pPr/>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224245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8C7B8-C6DD-40C0-94DA-120223139419}" type="datetime1">
              <a:rPr lang="en-GB" smtClean="0"/>
              <a:pPr/>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06987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CA0B1C-265D-4C33-8946-A334AC5B27FB}" type="datetime1">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418759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FFACAE-344E-48EE-9298-2B77103EA5AA}" type="datetime1">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C93DD-D615-418B-8732-C4E866F070A2}" type="slidenum">
              <a:rPr lang="en-GB" smtClean="0"/>
              <a:pPr/>
              <a:t>‹#›</a:t>
            </a:fld>
            <a:endParaRPr lang="en-GB"/>
          </a:p>
        </p:txBody>
      </p:sp>
    </p:spTree>
    <p:extLst>
      <p:ext uri="{BB962C8B-B14F-4D97-AF65-F5344CB8AC3E}">
        <p14:creationId xmlns:p14="http://schemas.microsoft.com/office/powerpoint/2010/main" val="37060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4A65BF-E582-4D38-905D-7F1F73B2D853}" type="datetime1">
              <a:rPr lang="en-GB" smtClean="0"/>
              <a:pPr/>
              <a:t>10/07/2023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59C93DD-D615-418B-8732-C4E866F070A2}" type="slidenum">
              <a:rPr lang="en-GB" smtClean="0"/>
              <a:pPr/>
              <a:t>‹#›</a:t>
            </a:fld>
            <a:endParaRPr lang="en-GB"/>
          </a:p>
        </p:txBody>
      </p:sp>
    </p:spTree>
    <p:extLst>
      <p:ext uri="{BB962C8B-B14F-4D97-AF65-F5344CB8AC3E}">
        <p14:creationId xmlns:p14="http://schemas.microsoft.com/office/powerpoint/2010/main" val="14404488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Uu5KNxKbKAhVBfhoKHSH5CBYQjRwIBw&amp;url=http://www.uvinfosys.com/elearn1.html&amp;psig=AFQjCNEQkGAf43GBdfA9_pLIapxPXemtuA&amp;ust=1452765666201079" TargetMode="External"/><Relationship Id="rId7" Type="http://schemas.openxmlformats.org/officeDocument/2006/relationships/image" Target="../media/image8.png"/><Relationship Id="rId2" Type="http://schemas.openxmlformats.org/officeDocument/2006/relationships/hyperlink" Target="https://lenham.kent.sch.uk/our-classes/year-1/"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412776"/>
            <a:ext cx="5826719" cy="2638060"/>
          </a:xfrm>
        </p:spPr>
        <p:txBody>
          <a:bodyPr/>
          <a:lstStyle/>
          <a:p>
            <a:pPr algn="l"/>
            <a:r>
              <a:rPr lang="en-GB" b="1" dirty="0"/>
              <a:t>Welcome </a:t>
            </a:r>
            <a:br>
              <a:rPr lang="en-GB" b="1" dirty="0"/>
            </a:br>
            <a:r>
              <a:rPr lang="en-GB" b="1" dirty="0"/>
              <a:t>to </a:t>
            </a:r>
            <a:br>
              <a:rPr lang="en-GB" b="1" dirty="0"/>
            </a:br>
            <a:r>
              <a:rPr lang="en-GB" b="1" dirty="0"/>
              <a:t>Year 1</a:t>
            </a:r>
          </a:p>
        </p:txBody>
      </p:sp>
      <p:sp>
        <p:nvSpPr>
          <p:cNvPr id="3" name="Subtitle 2"/>
          <p:cNvSpPr>
            <a:spLocks noGrp="1"/>
          </p:cNvSpPr>
          <p:nvPr>
            <p:ph type="subTitle" idx="1"/>
          </p:nvPr>
        </p:nvSpPr>
        <p:spPr>
          <a:xfrm>
            <a:off x="3563888" y="4567260"/>
            <a:ext cx="4089477" cy="1096899"/>
          </a:xfrm>
        </p:spPr>
        <p:txBody>
          <a:bodyPr>
            <a:normAutofit fontScale="77500" lnSpcReduction="20000"/>
          </a:bodyPr>
          <a:lstStyle/>
          <a:p>
            <a:endParaRPr lang="en-GB" dirty="0"/>
          </a:p>
          <a:p>
            <a:r>
              <a:rPr lang="en-GB" sz="3400" dirty="0">
                <a:solidFill>
                  <a:schemeClr val="tx1"/>
                </a:solidFill>
              </a:rPr>
              <a:t>‘Meet the Teacher’ Monday 11</a:t>
            </a:r>
            <a:r>
              <a:rPr lang="en-GB" sz="3400" baseline="30000" dirty="0">
                <a:solidFill>
                  <a:schemeClr val="tx1"/>
                </a:solidFill>
              </a:rPr>
              <a:t>th</a:t>
            </a:r>
            <a:r>
              <a:rPr lang="en-GB" sz="3400" dirty="0">
                <a:solidFill>
                  <a:schemeClr val="tx1"/>
                </a:solidFill>
              </a:rPr>
              <a:t> July 2022</a:t>
            </a:r>
          </a:p>
        </p:txBody>
      </p:sp>
      <p:sp>
        <p:nvSpPr>
          <p:cNvPr id="4" name="Slide Number Placeholder 3"/>
          <p:cNvSpPr>
            <a:spLocks noGrp="1"/>
          </p:cNvSpPr>
          <p:nvPr>
            <p:ph type="sldNum" sz="quarter" idx="12"/>
          </p:nvPr>
        </p:nvSpPr>
        <p:spPr/>
        <p:txBody>
          <a:bodyPr/>
          <a:lstStyle/>
          <a:p>
            <a:fld id="{259C93DD-D615-418B-8732-C4E866F070A2}" type="slidenum">
              <a:rPr lang="en-GB" smtClean="0"/>
              <a:pPr/>
              <a:t>1</a:t>
            </a:fld>
            <a:endParaRPr lang="en-GB"/>
          </a:p>
        </p:txBody>
      </p:sp>
      <p:pic>
        <p:nvPicPr>
          <p:cNvPr id="5" name="Picture 6" descr="Text, whiteboard&#10;&#10;Description automatically generated">
            <a:extLst>
              <a:ext uri="{FF2B5EF4-FFF2-40B4-BE49-F238E27FC236}">
                <a16:creationId xmlns:a16="http://schemas.microsoft.com/office/drawing/2014/main" id="{79310A29-3DE6-F2B8-3D5F-377FFCDDF24B}"/>
              </a:ext>
            </a:extLst>
          </p:cNvPr>
          <p:cNvPicPr>
            <a:picLocks noChangeAspect="1"/>
          </p:cNvPicPr>
          <p:nvPr/>
        </p:nvPicPr>
        <p:blipFill>
          <a:blip r:embed="rId2"/>
          <a:stretch>
            <a:fillRect/>
          </a:stretch>
        </p:blipFill>
        <p:spPr>
          <a:xfrm rot="2220000">
            <a:off x="5087699" y="1103258"/>
            <a:ext cx="3314700" cy="2260022"/>
          </a:xfrm>
          <a:prstGeom prst="rect">
            <a:avLst/>
          </a:prstGeom>
        </p:spPr>
      </p:pic>
    </p:spTree>
    <p:extLst>
      <p:ext uri="{BB962C8B-B14F-4D97-AF65-F5344CB8AC3E}">
        <p14:creationId xmlns:p14="http://schemas.microsoft.com/office/powerpoint/2010/main" val="8336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staff</a:t>
            </a:r>
          </a:p>
        </p:txBody>
      </p:sp>
      <p:sp>
        <p:nvSpPr>
          <p:cNvPr id="2" name="Content Placeholder 1"/>
          <p:cNvSpPr>
            <a:spLocks noGrp="1"/>
          </p:cNvSpPr>
          <p:nvPr>
            <p:ph idx="1"/>
          </p:nvPr>
        </p:nvSpPr>
        <p:spPr>
          <a:xfrm>
            <a:off x="609598" y="2160590"/>
            <a:ext cx="6347714" cy="3880773"/>
          </a:xfrm>
        </p:spPr>
        <p:txBody>
          <a:bodyPr vert="horz" lIns="91440" tIns="45720" rIns="91440" bIns="45720" rtlCol="0" anchor="t">
            <a:normAutofit/>
          </a:bodyPr>
          <a:lstStyle/>
          <a:p>
            <a:r>
              <a:rPr lang="en-GB" sz="2400" b="1" dirty="0">
                <a:solidFill>
                  <a:schemeClr val="tx1"/>
                </a:solidFill>
              </a:rPr>
              <a:t>Mrs Horlock  </a:t>
            </a:r>
          </a:p>
          <a:p>
            <a:pPr marL="0" indent="0">
              <a:buNone/>
            </a:pPr>
            <a:endParaRPr lang="en-GB" i="0" dirty="0">
              <a:solidFill>
                <a:schemeClr val="tx1"/>
              </a:solidFill>
            </a:endParaRPr>
          </a:p>
          <a:p>
            <a:r>
              <a:rPr lang="en-GB" sz="2400" b="1" dirty="0">
                <a:solidFill>
                  <a:schemeClr val="tx1"/>
                </a:solidFill>
              </a:rPr>
              <a:t>Mrs </a:t>
            </a:r>
            <a:r>
              <a:rPr lang="en-GB" sz="2400" b="1" dirty="0" err="1">
                <a:solidFill>
                  <a:schemeClr val="tx1"/>
                </a:solidFill>
              </a:rPr>
              <a:t>Humberson</a:t>
            </a:r>
            <a:r>
              <a:rPr lang="en-GB" sz="2400" b="1" dirty="0">
                <a:solidFill>
                  <a:schemeClr val="tx1"/>
                </a:solidFill>
              </a:rPr>
              <a:t> – covering PPA sessions</a:t>
            </a:r>
            <a:endParaRPr lang="en-GB" sz="2400" b="1" i="0" dirty="0">
              <a:solidFill>
                <a:schemeClr val="tx1"/>
              </a:solidFill>
            </a:endParaRPr>
          </a:p>
          <a:p>
            <a:endParaRPr lang="en-GB" sz="2000" dirty="0">
              <a:solidFill>
                <a:schemeClr val="tx1"/>
              </a:solidFill>
            </a:endParaRPr>
          </a:p>
          <a:p>
            <a:r>
              <a:rPr lang="en-GB" sz="2400" b="1" dirty="0">
                <a:solidFill>
                  <a:schemeClr val="tx1"/>
                </a:solidFill>
              </a:rPr>
              <a:t>Mr Lusted and Miss Ward</a:t>
            </a:r>
          </a:p>
          <a:p>
            <a:pPr marL="0" indent="0">
              <a:buNone/>
            </a:pPr>
            <a:endParaRPr lang="en-GB" sz="2000" i="0" dirty="0"/>
          </a:p>
        </p:txBody>
      </p:sp>
      <p:sp>
        <p:nvSpPr>
          <p:cNvPr id="3" name="Slide Number Placeholder 2"/>
          <p:cNvSpPr>
            <a:spLocks noGrp="1"/>
          </p:cNvSpPr>
          <p:nvPr>
            <p:ph type="sldNum" sz="quarter" idx="12"/>
          </p:nvPr>
        </p:nvSpPr>
        <p:spPr/>
        <p:txBody>
          <a:bodyPr/>
          <a:lstStyle/>
          <a:p>
            <a:fld id="{259C93DD-D615-418B-8732-C4E866F070A2}" type="slidenum">
              <a:rPr lang="en-GB" smtClean="0"/>
              <a:pPr/>
              <a:t>2</a:t>
            </a:fld>
            <a:endParaRPr lang="en-GB"/>
          </a:p>
        </p:txBody>
      </p:sp>
      <p:pic>
        <p:nvPicPr>
          <p:cNvPr id="5" name="Picture 4"/>
          <p:cNvPicPr>
            <a:picLocks noChangeAspect="1"/>
          </p:cNvPicPr>
          <p:nvPr/>
        </p:nvPicPr>
        <p:blipFill>
          <a:blip r:embed="rId2"/>
          <a:stretch>
            <a:fillRect/>
          </a:stretch>
        </p:blipFill>
        <p:spPr>
          <a:xfrm rot="947439">
            <a:off x="6102350" y="490540"/>
            <a:ext cx="2590800" cy="2609850"/>
          </a:xfrm>
          <a:prstGeom prst="rect">
            <a:avLst/>
          </a:prstGeom>
        </p:spPr>
      </p:pic>
    </p:spTree>
    <p:extLst>
      <p:ext uri="{BB962C8B-B14F-4D97-AF65-F5344CB8AC3E}">
        <p14:creationId xmlns:p14="http://schemas.microsoft.com/office/powerpoint/2010/main" val="186037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6717" y="767658"/>
            <a:ext cx="2306217" cy="730881"/>
          </a:xfrm>
        </p:spPr>
        <p:txBody>
          <a:bodyPr/>
          <a:lstStyle/>
          <a:p>
            <a:r>
              <a:rPr lang="en-GB" b="1" dirty="0">
                <a:solidFill>
                  <a:schemeClr val="tx1"/>
                </a:solidFill>
              </a:rPr>
              <a:t>Key dates </a:t>
            </a:r>
          </a:p>
        </p:txBody>
      </p:sp>
      <p:sp>
        <p:nvSpPr>
          <p:cNvPr id="3" name="Content Placeholder 2">
            <a:extLst>
              <a:ext uri="{FF2B5EF4-FFF2-40B4-BE49-F238E27FC236}">
                <a16:creationId xmlns:a16="http://schemas.microsoft.com/office/drawing/2014/main" id="{016F8C1E-521A-47C7-814C-5A1FDD8407BA}"/>
              </a:ext>
            </a:extLst>
          </p:cNvPr>
          <p:cNvSpPr>
            <a:spLocks noGrp="1"/>
          </p:cNvSpPr>
          <p:nvPr>
            <p:ph idx="1"/>
          </p:nvPr>
        </p:nvSpPr>
        <p:spPr/>
        <p:txBody>
          <a:bodyPr vert="horz" lIns="91440" tIns="45720" rIns="91440" bIns="45720" rtlCol="0" anchor="t">
            <a:normAutofit/>
          </a:bodyPr>
          <a:lstStyle/>
          <a:p>
            <a:endParaRPr lang="en-GB" dirty="0"/>
          </a:p>
          <a:p>
            <a:endParaRPr lang="en-GB" dirty="0"/>
          </a:p>
          <a:p>
            <a:endParaRPr lang="en-GB" dirty="0"/>
          </a:p>
          <a:p>
            <a:endParaRPr lang="en-GB" dirty="0"/>
          </a:p>
          <a:p>
            <a:r>
              <a:rPr lang="en-GB" b="1" dirty="0"/>
              <a:t>5th September – back to school</a:t>
            </a:r>
          </a:p>
          <a:p>
            <a:r>
              <a:rPr lang="en-GB" sz="2000" b="1" dirty="0">
                <a:solidFill>
                  <a:schemeClr val="tx1"/>
                </a:solidFill>
              </a:rPr>
              <a:t>Term 2 - Nativity</a:t>
            </a:r>
          </a:p>
          <a:p>
            <a:r>
              <a:rPr lang="en-GB" sz="2000" b="1" dirty="0">
                <a:solidFill>
                  <a:schemeClr val="tx1"/>
                </a:solidFill>
              </a:rPr>
              <a:t>Term 5 – School trip</a:t>
            </a:r>
          </a:p>
          <a:p>
            <a:r>
              <a:rPr lang="en-GB" sz="2000" b="1" dirty="0">
                <a:solidFill>
                  <a:schemeClr val="tx1"/>
                </a:solidFill>
                <a:ea typeface="+mn-lt"/>
                <a:cs typeface="+mn-lt"/>
              </a:rPr>
              <a:t>w/c 10th June 2023</a:t>
            </a:r>
            <a:endParaRPr lang="en-GB" sz="2000" b="1" dirty="0">
              <a:solidFill>
                <a:schemeClr val="tx1"/>
              </a:solidFill>
            </a:endParaRPr>
          </a:p>
          <a:p>
            <a:pPr marL="0" indent="0">
              <a:buNone/>
            </a:pPr>
            <a:r>
              <a:rPr lang="en-GB" sz="2000" dirty="0">
                <a:solidFill>
                  <a:schemeClr val="tx1"/>
                </a:solidFill>
              </a:rPr>
              <a:t>Phonics Screening for Year 1 pupils</a:t>
            </a:r>
            <a:endParaRPr lang="en-GB" sz="2000" b="1" dirty="0">
              <a:solidFill>
                <a:schemeClr val="tx1"/>
              </a:solidFill>
            </a:endParaRPr>
          </a:p>
          <a:p>
            <a:pPr marL="0" indent="0">
              <a:buNone/>
            </a:pPr>
            <a:endParaRPr lang="en-GB" sz="2000" dirty="0">
              <a:solidFill>
                <a:schemeClr val="tx1"/>
              </a:solidFill>
            </a:endParaRPr>
          </a:p>
        </p:txBody>
      </p:sp>
      <p:sp>
        <p:nvSpPr>
          <p:cNvPr id="5" name="Content Placeholder 1"/>
          <p:cNvSpPr txBox="1">
            <a:spLocks/>
          </p:cNvSpPr>
          <p:nvPr/>
        </p:nvSpPr>
        <p:spPr>
          <a:xfrm>
            <a:off x="683568" y="336128"/>
            <a:ext cx="3648464" cy="65253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endParaRPr lang="en-GB" dirty="0"/>
          </a:p>
          <a:p>
            <a:pPr marL="0" indent="0" algn="ctr">
              <a:buFont typeface="Wingdings 3" charset="2"/>
              <a:buNone/>
            </a:pPr>
            <a:endParaRPr lang="en-GB" dirty="0"/>
          </a:p>
          <a:p>
            <a:pPr marL="0" indent="0" algn="ctr">
              <a:buFont typeface="Wingdings 3" charset="2"/>
              <a:buNone/>
            </a:pPr>
            <a:endParaRPr lang="en-GB" dirty="0"/>
          </a:p>
        </p:txBody>
      </p:sp>
      <p:pic>
        <p:nvPicPr>
          <p:cNvPr id="6" name="Picture 5"/>
          <p:cNvPicPr>
            <a:picLocks noChangeAspect="1"/>
          </p:cNvPicPr>
          <p:nvPr/>
        </p:nvPicPr>
        <p:blipFill>
          <a:blip r:embed="rId3"/>
          <a:stretch>
            <a:fillRect/>
          </a:stretch>
        </p:blipFill>
        <p:spPr>
          <a:xfrm rot="790799">
            <a:off x="7510675" y="651252"/>
            <a:ext cx="1012895" cy="1139866"/>
          </a:xfrm>
          <a:prstGeom prst="rect">
            <a:avLst/>
          </a:prstGeom>
        </p:spPr>
      </p:pic>
      <p:sp>
        <p:nvSpPr>
          <p:cNvPr id="7" name="TextBox 6">
            <a:extLst>
              <a:ext uri="{FF2B5EF4-FFF2-40B4-BE49-F238E27FC236}">
                <a16:creationId xmlns:a16="http://schemas.microsoft.com/office/drawing/2014/main" id="{7CD18B5E-9FF7-464D-B5B9-449A3149FC8B}"/>
              </a:ext>
            </a:extLst>
          </p:cNvPr>
          <p:cNvSpPr txBox="1"/>
          <p:nvPr/>
        </p:nvSpPr>
        <p:spPr>
          <a:xfrm>
            <a:off x="2839044" y="1939334"/>
            <a:ext cx="3648465" cy="646331"/>
          </a:xfrm>
          <a:prstGeom prst="rect">
            <a:avLst/>
          </a:prstGeom>
          <a:noFill/>
          <a:ln w="28575">
            <a:solidFill>
              <a:schemeClr val="accent2">
                <a:lumMod val="75000"/>
              </a:schemeClr>
            </a:solidFill>
          </a:ln>
        </p:spPr>
        <p:txBody>
          <a:bodyPr wrap="square" rtlCol="0">
            <a:spAutoFit/>
          </a:bodyPr>
          <a:lstStyle/>
          <a:p>
            <a:r>
              <a:rPr lang="en-GB" b="1" dirty="0"/>
              <a:t>TERM 1 sessions</a:t>
            </a:r>
          </a:p>
          <a:p>
            <a:r>
              <a:rPr lang="en-GB" dirty="0"/>
              <a:t>Every MONDAY and WEDNESDAY</a:t>
            </a:r>
          </a:p>
        </p:txBody>
      </p:sp>
      <p:pic>
        <p:nvPicPr>
          <p:cNvPr id="8" name="Picture 7">
            <a:extLst>
              <a:ext uri="{FF2B5EF4-FFF2-40B4-BE49-F238E27FC236}">
                <a16:creationId xmlns:a16="http://schemas.microsoft.com/office/drawing/2014/main" id="{B353D24D-48ED-4696-B87F-F2B0E8EA5F03}"/>
              </a:ext>
            </a:extLst>
          </p:cNvPr>
          <p:cNvPicPr>
            <a:picLocks noChangeAspect="1"/>
          </p:cNvPicPr>
          <p:nvPr/>
        </p:nvPicPr>
        <p:blipFill>
          <a:blip r:embed="rId4"/>
          <a:stretch>
            <a:fillRect/>
          </a:stretch>
        </p:blipFill>
        <p:spPr>
          <a:xfrm>
            <a:off x="967864" y="1718441"/>
            <a:ext cx="1701184" cy="1428233"/>
          </a:xfrm>
          <a:prstGeom prst="rect">
            <a:avLst/>
          </a:prstGeom>
        </p:spPr>
      </p:pic>
      <p:sp>
        <p:nvSpPr>
          <p:cNvPr id="9" name="TextBox 8">
            <a:extLst>
              <a:ext uri="{FF2B5EF4-FFF2-40B4-BE49-F238E27FC236}">
                <a16:creationId xmlns:a16="http://schemas.microsoft.com/office/drawing/2014/main" id="{DFB339AF-092B-F0AC-6FEC-7434D58FC979}"/>
              </a:ext>
            </a:extLst>
          </p:cNvPr>
          <p:cNvSpPr txBox="1"/>
          <p:nvPr/>
        </p:nvSpPr>
        <p:spPr>
          <a:xfrm rot="20940000">
            <a:off x="4656993" y="2475241"/>
            <a:ext cx="3969327" cy="36933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Remove earrings or cover with tape.</a:t>
            </a:r>
          </a:p>
        </p:txBody>
      </p:sp>
    </p:spTree>
    <p:extLst>
      <p:ext uri="{BB962C8B-B14F-4D97-AF65-F5344CB8AC3E}">
        <p14:creationId xmlns:p14="http://schemas.microsoft.com/office/powerpoint/2010/main" val="284846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731168"/>
          </a:xfrm>
        </p:spPr>
        <p:txBody>
          <a:bodyPr/>
          <a:lstStyle/>
          <a:p>
            <a:r>
              <a:rPr lang="en-GB" dirty="0"/>
              <a:t>Curriculum Coverage</a:t>
            </a:r>
          </a:p>
        </p:txBody>
      </p:sp>
      <p:sp>
        <p:nvSpPr>
          <p:cNvPr id="2" name="Content Placeholder 1"/>
          <p:cNvSpPr>
            <a:spLocks noGrp="1"/>
          </p:cNvSpPr>
          <p:nvPr>
            <p:ph idx="1"/>
          </p:nvPr>
        </p:nvSpPr>
        <p:spPr>
          <a:xfrm>
            <a:off x="609599" y="1340769"/>
            <a:ext cx="6347714" cy="4513384"/>
          </a:xfrm>
        </p:spPr>
        <p:txBody>
          <a:bodyPr vert="horz" lIns="91440" tIns="45720" rIns="91440" bIns="45720" rtlCol="0" anchor="t">
            <a:normAutofit/>
          </a:bodyPr>
          <a:lstStyle/>
          <a:p>
            <a:r>
              <a:rPr lang="en-GB" sz="2000" dirty="0">
                <a:solidFill>
                  <a:schemeClr val="tx1"/>
                </a:solidFill>
              </a:rPr>
              <a:t>There is a copy of the curriculum coverage on the school website </a:t>
            </a:r>
          </a:p>
          <a:p>
            <a:pPr marL="0" indent="0">
              <a:buNone/>
            </a:pPr>
            <a:r>
              <a:rPr lang="en-GB" dirty="0">
                <a:hlinkClick r:id="rId2"/>
              </a:rPr>
              <a:t>https://lenham.kent.sch.uk/our-classes/year-1/</a:t>
            </a:r>
            <a:endParaRPr lang="en-GB" sz="2000" dirty="0"/>
          </a:p>
          <a:p>
            <a:r>
              <a:rPr lang="en-GB" sz="2000" dirty="0">
                <a:solidFill>
                  <a:schemeClr val="tx1"/>
                </a:solidFill>
              </a:rPr>
              <a:t>The main curriculum projects are as follows;</a:t>
            </a:r>
          </a:p>
          <a:p>
            <a:endParaRPr lang="en-GB" sz="2000" dirty="0">
              <a:solidFill>
                <a:schemeClr val="tx1"/>
              </a:solidFill>
            </a:endParaRPr>
          </a:p>
          <a:p>
            <a:pPr marL="0" indent="0">
              <a:buNone/>
            </a:pPr>
            <a:r>
              <a:rPr lang="en-GB" sz="2000" dirty="0">
                <a:solidFill>
                  <a:schemeClr val="tx1"/>
                </a:solidFill>
              </a:rPr>
              <a:t>                    Childhood                </a:t>
            </a:r>
          </a:p>
          <a:p>
            <a:endParaRPr lang="en-GB" sz="2000" dirty="0">
              <a:solidFill>
                <a:schemeClr val="tx1"/>
              </a:solidFill>
            </a:endParaRPr>
          </a:p>
          <a:p>
            <a:endParaRPr lang="en-GB" sz="2000" dirty="0">
              <a:solidFill>
                <a:schemeClr val="tx1"/>
              </a:solidFill>
            </a:endParaRPr>
          </a:p>
          <a:p>
            <a:pPr marL="0" indent="0">
              <a:buNone/>
            </a:pPr>
            <a:r>
              <a:rPr lang="en-GB" sz="2000" dirty="0">
                <a:solidFill>
                  <a:schemeClr val="tx1"/>
                </a:solidFill>
              </a:rPr>
              <a:t>                    Bright Lights, Big City</a:t>
            </a:r>
          </a:p>
          <a:p>
            <a:endParaRPr lang="en-GB" sz="2000" dirty="0"/>
          </a:p>
        </p:txBody>
      </p:sp>
      <p:sp>
        <p:nvSpPr>
          <p:cNvPr id="3" name="Slide Number Placeholder 2"/>
          <p:cNvSpPr>
            <a:spLocks noGrp="1"/>
          </p:cNvSpPr>
          <p:nvPr>
            <p:ph type="sldNum" sz="quarter" idx="12"/>
          </p:nvPr>
        </p:nvSpPr>
        <p:spPr/>
        <p:txBody>
          <a:bodyPr/>
          <a:lstStyle/>
          <a:p>
            <a:fld id="{259C93DD-D615-418B-8732-C4E866F070A2}" type="slidenum">
              <a:rPr lang="en-GB" smtClean="0"/>
              <a:pPr/>
              <a:t>4</a:t>
            </a:fld>
            <a:endParaRPr lang="en-GB"/>
          </a:p>
        </p:txBody>
      </p:sp>
      <p:pic>
        <p:nvPicPr>
          <p:cNvPr id="5" name="irc_mi" descr="http://www.uvinfosys.com/images/elo1.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4836">
            <a:off x="7066820" y="2429738"/>
            <a:ext cx="1719144" cy="1744984"/>
          </a:xfrm>
          <a:prstGeom prst="rect">
            <a:avLst/>
          </a:prstGeom>
          <a:noFill/>
          <a:ln w="38100">
            <a:solidFill>
              <a:srgbClr val="00B050"/>
            </a:solidFill>
          </a:ln>
        </p:spPr>
      </p:pic>
      <p:sp>
        <p:nvSpPr>
          <p:cNvPr id="11" name="Rectangle 10">
            <a:extLst>
              <a:ext uri="{FF2B5EF4-FFF2-40B4-BE49-F238E27FC236}">
                <a16:creationId xmlns:a16="http://schemas.microsoft.com/office/drawing/2014/main" id="{7DE904F6-6CF1-4AD6-A75B-751D7EBF9222}"/>
              </a:ext>
            </a:extLst>
          </p:cNvPr>
          <p:cNvSpPr/>
          <p:nvPr/>
        </p:nvSpPr>
        <p:spPr>
          <a:xfrm>
            <a:off x="2190154" y="5879068"/>
            <a:ext cx="2813894" cy="400110"/>
          </a:xfrm>
          <a:prstGeom prst="rect">
            <a:avLst/>
          </a:prstGeom>
        </p:spPr>
        <p:txBody>
          <a:bodyPr wrap="square">
            <a:spAutoFit/>
          </a:bodyPr>
          <a:lstStyle/>
          <a:p>
            <a:r>
              <a:rPr lang="en-GB" sz="2000" dirty="0"/>
              <a:t>School Days</a:t>
            </a:r>
          </a:p>
        </p:txBody>
      </p:sp>
      <p:pic>
        <p:nvPicPr>
          <p:cNvPr id="20" name="Picture 19">
            <a:extLst>
              <a:ext uri="{FF2B5EF4-FFF2-40B4-BE49-F238E27FC236}">
                <a16:creationId xmlns:a16="http://schemas.microsoft.com/office/drawing/2014/main" id="{920DD56C-DBEA-4DB7-A38A-C0BD7D06D4A4}"/>
              </a:ext>
            </a:extLst>
          </p:cNvPr>
          <p:cNvPicPr/>
          <p:nvPr/>
        </p:nvPicPr>
        <p:blipFill>
          <a:blip r:embed="rId5"/>
          <a:stretch>
            <a:fillRect/>
          </a:stretch>
        </p:blipFill>
        <p:spPr>
          <a:xfrm>
            <a:off x="1043608" y="3108726"/>
            <a:ext cx="936104" cy="894649"/>
          </a:xfrm>
          <a:prstGeom prst="rect">
            <a:avLst/>
          </a:prstGeom>
        </p:spPr>
      </p:pic>
      <p:pic>
        <p:nvPicPr>
          <p:cNvPr id="21" name="Picture 20">
            <a:extLst>
              <a:ext uri="{FF2B5EF4-FFF2-40B4-BE49-F238E27FC236}">
                <a16:creationId xmlns:a16="http://schemas.microsoft.com/office/drawing/2014/main" id="{67C52E66-2DD4-4079-A318-6861CB5CC8C4}"/>
              </a:ext>
            </a:extLst>
          </p:cNvPr>
          <p:cNvPicPr/>
          <p:nvPr/>
        </p:nvPicPr>
        <p:blipFill>
          <a:blip r:embed="rId6"/>
          <a:stretch>
            <a:fillRect/>
          </a:stretch>
        </p:blipFill>
        <p:spPr>
          <a:xfrm>
            <a:off x="1043608" y="4262542"/>
            <a:ext cx="936104" cy="894649"/>
          </a:xfrm>
          <a:prstGeom prst="rect">
            <a:avLst/>
          </a:prstGeom>
        </p:spPr>
      </p:pic>
      <p:pic>
        <p:nvPicPr>
          <p:cNvPr id="22" name="Picture 21">
            <a:extLst>
              <a:ext uri="{FF2B5EF4-FFF2-40B4-BE49-F238E27FC236}">
                <a16:creationId xmlns:a16="http://schemas.microsoft.com/office/drawing/2014/main" id="{4084748C-C754-48B7-9E56-530FDEE46B11}"/>
              </a:ext>
            </a:extLst>
          </p:cNvPr>
          <p:cNvPicPr/>
          <p:nvPr/>
        </p:nvPicPr>
        <p:blipFill>
          <a:blip r:embed="rId7"/>
          <a:stretch>
            <a:fillRect/>
          </a:stretch>
        </p:blipFill>
        <p:spPr>
          <a:xfrm>
            <a:off x="1043608" y="5585734"/>
            <a:ext cx="936104" cy="820753"/>
          </a:xfrm>
          <a:prstGeom prst="rect">
            <a:avLst/>
          </a:prstGeom>
        </p:spPr>
      </p:pic>
      <p:sp>
        <p:nvSpPr>
          <p:cNvPr id="6" name="TextBox 5">
            <a:extLst>
              <a:ext uri="{FF2B5EF4-FFF2-40B4-BE49-F238E27FC236}">
                <a16:creationId xmlns:a16="http://schemas.microsoft.com/office/drawing/2014/main" id="{15A76DCB-1446-4001-0EED-988E3B1C9FFA}"/>
              </a:ext>
            </a:extLst>
          </p:cNvPr>
          <p:cNvSpPr txBox="1"/>
          <p:nvPr/>
        </p:nvSpPr>
        <p:spPr>
          <a:xfrm>
            <a:off x="2545773" y="6276109"/>
            <a:ext cx="56318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We will learn about the primary school and its locality, both today and in the past. Comparing Victorian schooling to our own experiences.</a:t>
            </a:r>
          </a:p>
        </p:txBody>
      </p:sp>
      <p:sp>
        <p:nvSpPr>
          <p:cNvPr id="7" name="TextBox 6">
            <a:extLst>
              <a:ext uri="{FF2B5EF4-FFF2-40B4-BE49-F238E27FC236}">
                <a16:creationId xmlns:a16="http://schemas.microsoft.com/office/drawing/2014/main" id="{B17E0A43-829E-8070-EA93-4ED5B981B8ED}"/>
              </a:ext>
            </a:extLst>
          </p:cNvPr>
          <p:cNvSpPr txBox="1"/>
          <p:nvPr/>
        </p:nvSpPr>
        <p:spPr>
          <a:xfrm>
            <a:off x="2553567" y="3769302"/>
            <a:ext cx="43330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We will learn about everyday life and families today, including comparisons with childhood in the 1950s+.</a:t>
            </a:r>
          </a:p>
        </p:txBody>
      </p:sp>
      <p:sp>
        <p:nvSpPr>
          <p:cNvPr id="8" name="TextBox 7">
            <a:extLst>
              <a:ext uri="{FF2B5EF4-FFF2-40B4-BE49-F238E27FC236}">
                <a16:creationId xmlns:a16="http://schemas.microsoft.com/office/drawing/2014/main" id="{6EF4A0A9-2A2C-51F4-ED6C-D22D76754599}"/>
              </a:ext>
            </a:extLst>
          </p:cNvPr>
          <p:cNvSpPr txBox="1"/>
          <p:nvPr/>
        </p:nvSpPr>
        <p:spPr>
          <a:xfrm>
            <a:off x="2550968" y="5044786"/>
            <a:ext cx="45616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We will learn about the physical and human characteristics of the United Kingdom; as well as learning about the Great Fire</a:t>
            </a:r>
            <a:r>
              <a:rPr lang="en-US" dirty="0"/>
              <a:t> </a:t>
            </a:r>
            <a:r>
              <a:rPr lang="en-US" sz="1200" dirty="0"/>
              <a:t>of London.</a:t>
            </a:r>
          </a:p>
        </p:txBody>
      </p:sp>
    </p:spTree>
    <p:extLst>
      <p:ext uri="{BB962C8B-B14F-4D97-AF65-F5344CB8AC3E}">
        <p14:creationId xmlns:p14="http://schemas.microsoft.com/office/powerpoint/2010/main" val="26497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731168"/>
          </a:xfrm>
        </p:spPr>
        <p:txBody>
          <a:bodyPr>
            <a:normAutofit fontScale="90000"/>
          </a:bodyPr>
          <a:lstStyle/>
          <a:p>
            <a:r>
              <a:rPr lang="en-GB" dirty="0"/>
              <a:t>Changing from EYFS to Year One.</a:t>
            </a:r>
          </a:p>
        </p:txBody>
      </p:sp>
      <p:sp>
        <p:nvSpPr>
          <p:cNvPr id="2" name="Content Placeholder 1"/>
          <p:cNvSpPr>
            <a:spLocks noGrp="1"/>
          </p:cNvSpPr>
          <p:nvPr>
            <p:ph idx="1"/>
          </p:nvPr>
        </p:nvSpPr>
        <p:spPr>
          <a:xfrm>
            <a:off x="609599" y="1340769"/>
            <a:ext cx="7366023" cy="4710811"/>
          </a:xfrm>
        </p:spPr>
        <p:txBody>
          <a:bodyPr vert="horz" lIns="91440" tIns="45720" rIns="91440" bIns="45720" rtlCol="0" anchor="t">
            <a:normAutofit fontScale="70000" lnSpcReduction="20000"/>
          </a:bodyPr>
          <a:lstStyle/>
          <a:p>
            <a:endParaRPr lang="en-GB" sz="2000" dirty="0">
              <a:solidFill>
                <a:schemeClr val="tx1"/>
              </a:solidFill>
            </a:endParaRPr>
          </a:p>
          <a:p>
            <a:r>
              <a:rPr lang="en-GB" sz="2000" dirty="0">
                <a:solidFill>
                  <a:schemeClr val="tx1"/>
                </a:solidFill>
              </a:rPr>
              <a:t>Gradual increases in learning time.</a:t>
            </a: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dirty="0">
                <a:solidFill>
                  <a:schemeClr val="tx1"/>
                </a:solidFill>
              </a:rPr>
              <a:t>No Tapestry</a:t>
            </a:r>
            <a:endParaRPr lang="en-GB"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dirty="0">
                <a:solidFill>
                  <a:schemeClr val="tx1"/>
                </a:solidFill>
              </a:rPr>
              <a:t> Phonics scheme – Little Wandle</a:t>
            </a: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pPr marL="0" indent="0">
              <a:buNone/>
            </a:pPr>
            <a:r>
              <a:rPr lang="en-GB" sz="2000" dirty="0">
                <a:solidFill>
                  <a:schemeClr val="tx1"/>
                </a:solidFill>
              </a:rPr>
              <a:t>                  </a:t>
            </a:r>
          </a:p>
          <a:p>
            <a:endParaRPr lang="en-GB" sz="2000" dirty="0"/>
          </a:p>
        </p:txBody>
      </p:sp>
      <p:sp>
        <p:nvSpPr>
          <p:cNvPr id="3" name="Slide Number Placeholder 2"/>
          <p:cNvSpPr>
            <a:spLocks noGrp="1"/>
          </p:cNvSpPr>
          <p:nvPr>
            <p:ph type="sldNum" sz="quarter" idx="12"/>
          </p:nvPr>
        </p:nvSpPr>
        <p:spPr/>
        <p:txBody>
          <a:bodyPr/>
          <a:lstStyle/>
          <a:p>
            <a:fld id="{259C93DD-D615-418B-8732-C4E866F070A2}" type="slidenum">
              <a:rPr lang="en-GB" smtClean="0"/>
              <a:pPr/>
              <a:t>5</a:t>
            </a:fld>
            <a:endParaRPr lang="en-GB"/>
          </a:p>
        </p:txBody>
      </p:sp>
      <p:sp>
        <p:nvSpPr>
          <p:cNvPr id="11" name="Rectangle 10">
            <a:extLst>
              <a:ext uri="{FF2B5EF4-FFF2-40B4-BE49-F238E27FC236}">
                <a16:creationId xmlns:a16="http://schemas.microsoft.com/office/drawing/2014/main" id="{7DE904F6-6CF1-4AD6-A75B-751D7EBF9222}"/>
              </a:ext>
            </a:extLst>
          </p:cNvPr>
          <p:cNvSpPr/>
          <p:nvPr/>
        </p:nvSpPr>
        <p:spPr>
          <a:xfrm>
            <a:off x="2190154" y="5879068"/>
            <a:ext cx="2813894" cy="400110"/>
          </a:xfrm>
          <a:prstGeom prst="rect">
            <a:avLst/>
          </a:prstGeom>
        </p:spPr>
        <p:txBody>
          <a:bodyPr wrap="square" lIns="91440" tIns="45720" rIns="91440" bIns="45720" anchor="t">
            <a:spAutoFit/>
          </a:bodyPr>
          <a:lstStyle/>
          <a:p>
            <a:endParaRPr lang="en-GB" sz="2000" dirty="0"/>
          </a:p>
        </p:txBody>
      </p:sp>
      <p:sp>
        <p:nvSpPr>
          <p:cNvPr id="8" name="TextBox 7">
            <a:extLst>
              <a:ext uri="{FF2B5EF4-FFF2-40B4-BE49-F238E27FC236}">
                <a16:creationId xmlns:a16="http://schemas.microsoft.com/office/drawing/2014/main" id="{6EF4A0A9-2A2C-51F4-ED6C-D22D76754599}"/>
              </a:ext>
            </a:extLst>
          </p:cNvPr>
          <p:cNvSpPr txBox="1"/>
          <p:nvPr/>
        </p:nvSpPr>
        <p:spPr>
          <a:xfrm>
            <a:off x="1792432" y="4473286"/>
            <a:ext cx="45616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p>
        </p:txBody>
      </p:sp>
      <p:pic>
        <p:nvPicPr>
          <p:cNvPr id="9" name="Picture 9" descr="A picture containing text, clipart&#10;&#10;Description automatically generated">
            <a:extLst>
              <a:ext uri="{FF2B5EF4-FFF2-40B4-BE49-F238E27FC236}">
                <a16:creationId xmlns:a16="http://schemas.microsoft.com/office/drawing/2014/main" id="{5B6D3F7A-5426-83DF-6D5A-1C2E7907E6B0}"/>
              </a:ext>
            </a:extLst>
          </p:cNvPr>
          <p:cNvPicPr>
            <a:picLocks noChangeAspect="1"/>
          </p:cNvPicPr>
          <p:nvPr/>
        </p:nvPicPr>
        <p:blipFill>
          <a:blip r:embed="rId2"/>
          <a:stretch>
            <a:fillRect/>
          </a:stretch>
        </p:blipFill>
        <p:spPr>
          <a:xfrm rot="1740000">
            <a:off x="6646796" y="384357"/>
            <a:ext cx="2223655" cy="1684669"/>
          </a:xfrm>
          <a:prstGeom prst="rect">
            <a:avLst/>
          </a:prstGeom>
        </p:spPr>
      </p:pic>
      <p:pic>
        <p:nvPicPr>
          <p:cNvPr id="10" name="Picture 11" descr="Graphical user interface, text, application&#10;&#10;Description automatically generated">
            <a:extLst>
              <a:ext uri="{FF2B5EF4-FFF2-40B4-BE49-F238E27FC236}">
                <a16:creationId xmlns:a16="http://schemas.microsoft.com/office/drawing/2014/main" id="{F8641DE5-A1FD-988D-CA05-4DDD2B33F52B}"/>
              </a:ext>
            </a:extLst>
          </p:cNvPr>
          <p:cNvPicPr>
            <a:picLocks noChangeAspect="1"/>
          </p:cNvPicPr>
          <p:nvPr/>
        </p:nvPicPr>
        <p:blipFill>
          <a:blip r:embed="rId3"/>
          <a:stretch>
            <a:fillRect/>
          </a:stretch>
        </p:blipFill>
        <p:spPr>
          <a:xfrm>
            <a:off x="613063" y="1992293"/>
            <a:ext cx="8447809" cy="514675"/>
          </a:xfrm>
          <a:prstGeom prst="rect">
            <a:avLst/>
          </a:prstGeom>
        </p:spPr>
      </p:pic>
      <p:sp>
        <p:nvSpPr>
          <p:cNvPr id="12" name="TextBox 11">
            <a:extLst>
              <a:ext uri="{FF2B5EF4-FFF2-40B4-BE49-F238E27FC236}">
                <a16:creationId xmlns:a16="http://schemas.microsoft.com/office/drawing/2014/main" id="{09026C3D-3BA4-F139-FA9C-A1523A6F22CA}"/>
              </a:ext>
            </a:extLst>
          </p:cNvPr>
          <p:cNvSpPr txBox="1"/>
          <p:nvPr/>
        </p:nvSpPr>
        <p:spPr>
          <a:xfrm>
            <a:off x="883226" y="3158836"/>
            <a:ext cx="6577446" cy="954107"/>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Tapestry is only used in Rainbow Class so please read the newsletters and note down any dates. You can still share home events but by sending in photos for your child to share during show and tell. Year 1 webpage is updated each week and informs you about the week’s learning.</a:t>
            </a:r>
          </a:p>
        </p:txBody>
      </p:sp>
      <p:sp>
        <p:nvSpPr>
          <p:cNvPr id="13" name="TextBox 12">
            <a:extLst>
              <a:ext uri="{FF2B5EF4-FFF2-40B4-BE49-F238E27FC236}">
                <a16:creationId xmlns:a16="http://schemas.microsoft.com/office/drawing/2014/main" id="{4E7689A3-9AC7-8687-2945-C6FFB6F5108D}"/>
              </a:ext>
            </a:extLst>
          </p:cNvPr>
          <p:cNvSpPr txBox="1"/>
          <p:nvPr/>
        </p:nvSpPr>
        <p:spPr>
          <a:xfrm>
            <a:off x="963758" y="4756438"/>
            <a:ext cx="7136634" cy="1169551"/>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Continues from Reception class – books are changed on a Friday. They then keep these books, for the week. At school, they will have a new book. They read this three times, to an adult, covering word reading, prosody and comprehension before bringing it home. They are assessed at the end of each term – this determines their level, we stick to this as it is about fluency and comprehension more than just decoding words. </a:t>
            </a:r>
          </a:p>
        </p:txBody>
      </p:sp>
      <p:sp>
        <p:nvSpPr>
          <p:cNvPr id="5" name="TextBox 4">
            <a:extLst>
              <a:ext uri="{FF2B5EF4-FFF2-40B4-BE49-F238E27FC236}">
                <a16:creationId xmlns:a16="http://schemas.microsoft.com/office/drawing/2014/main" id="{A8AD9F98-8DC0-C2FD-B437-DCF65AED3B11}"/>
              </a:ext>
            </a:extLst>
          </p:cNvPr>
          <p:cNvSpPr txBox="1"/>
          <p:nvPr/>
        </p:nvSpPr>
        <p:spPr>
          <a:xfrm>
            <a:off x="1226127" y="5548745"/>
            <a:ext cx="62345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p>
        </p:txBody>
      </p:sp>
    </p:spTree>
    <p:extLst>
      <p:ext uri="{BB962C8B-B14F-4D97-AF65-F5344CB8AC3E}">
        <p14:creationId xmlns:p14="http://schemas.microsoft.com/office/powerpoint/2010/main" val="312754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9C93DD-D615-418B-8732-C4E866F070A2}" type="slidenum">
              <a:rPr lang="en-GB" smtClean="0"/>
              <a:pPr/>
              <a:t>6</a:t>
            </a:fld>
            <a:endParaRPr lang="en-GB"/>
          </a:p>
        </p:txBody>
      </p:sp>
      <p:pic>
        <p:nvPicPr>
          <p:cNvPr id="3" name="Picture 3" descr="A picture containing text, sign&#10;&#10;Description automatically generated">
            <a:extLst>
              <a:ext uri="{FF2B5EF4-FFF2-40B4-BE49-F238E27FC236}">
                <a16:creationId xmlns:a16="http://schemas.microsoft.com/office/drawing/2014/main" id="{9A912D93-38B6-00BD-E959-18509446D7C1}"/>
              </a:ext>
            </a:extLst>
          </p:cNvPr>
          <p:cNvPicPr>
            <a:picLocks noChangeAspect="1"/>
          </p:cNvPicPr>
          <p:nvPr/>
        </p:nvPicPr>
        <p:blipFill>
          <a:blip r:embed="rId2"/>
          <a:stretch>
            <a:fillRect/>
          </a:stretch>
        </p:blipFill>
        <p:spPr>
          <a:xfrm>
            <a:off x="353291" y="563284"/>
            <a:ext cx="2618509" cy="1949140"/>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2266753E-98FC-017B-59A0-C95C8F5CDE87}"/>
              </a:ext>
            </a:extLst>
          </p:cNvPr>
          <p:cNvPicPr>
            <a:picLocks noChangeAspect="1"/>
          </p:cNvPicPr>
          <p:nvPr/>
        </p:nvPicPr>
        <p:blipFill>
          <a:blip r:embed="rId3"/>
          <a:stretch>
            <a:fillRect/>
          </a:stretch>
        </p:blipFill>
        <p:spPr>
          <a:xfrm>
            <a:off x="4738255" y="266073"/>
            <a:ext cx="3938154" cy="870629"/>
          </a:xfrm>
          <a:prstGeom prst="rect">
            <a:avLst/>
          </a:prstGeom>
        </p:spPr>
      </p:pic>
      <p:pic>
        <p:nvPicPr>
          <p:cNvPr id="12" name="Picture 12" descr="Icon&#10;&#10;Description automatically generated">
            <a:extLst>
              <a:ext uri="{FF2B5EF4-FFF2-40B4-BE49-F238E27FC236}">
                <a16:creationId xmlns:a16="http://schemas.microsoft.com/office/drawing/2014/main" id="{154501E5-1B61-833F-A551-CDD97E1F3640}"/>
              </a:ext>
            </a:extLst>
          </p:cNvPr>
          <p:cNvPicPr>
            <a:picLocks noChangeAspect="1"/>
          </p:cNvPicPr>
          <p:nvPr/>
        </p:nvPicPr>
        <p:blipFill>
          <a:blip r:embed="rId4"/>
          <a:stretch>
            <a:fillRect/>
          </a:stretch>
        </p:blipFill>
        <p:spPr>
          <a:xfrm>
            <a:off x="187036" y="3541715"/>
            <a:ext cx="2961409" cy="1883924"/>
          </a:xfrm>
          <a:prstGeom prst="rect">
            <a:avLst/>
          </a:prstGeom>
        </p:spPr>
      </p:pic>
      <p:sp>
        <p:nvSpPr>
          <p:cNvPr id="14" name="TextBox 13">
            <a:extLst>
              <a:ext uri="{FF2B5EF4-FFF2-40B4-BE49-F238E27FC236}">
                <a16:creationId xmlns:a16="http://schemas.microsoft.com/office/drawing/2014/main" id="{E042C4D1-0583-8F65-823E-71ADF97C4573}"/>
              </a:ext>
            </a:extLst>
          </p:cNvPr>
          <p:cNvSpPr txBox="1"/>
          <p:nvPr/>
        </p:nvSpPr>
        <p:spPr>
          <a:xfrm>
            <a:off x="4457701" y="1475508"/>
            <a:ext cx="4613561" cy="1036444"/>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r>
              <a:rPr lang="en-US" b="1" dirty="0"/>
              <a:t>Read together</a:t>
            </a:r>
          </a:p>
          <a:p>
            <a:r>
              <a:rPr lang="en-US" sz="1400" b="1" dirty="0"/>
              <a:t>Reading is key to every aspect of your child's learning. Try to listen to your child read or share a book with them every day.</a:t>
            </a:r>
            <a:endParaRPr lang="en-US" b="1" dirty="0"/>
          </a:p>
        </p:txBody>
      </p:sp>
      <p:pic>
        <p:nvPicPr>
          <p:cNvPr id="13" name="Picture 13" descr="Chart, funnel chart&#10;&#10;Description automatically generated">
            <a:extLst>
              <a:ext uri="{FF2B5EF4-FFF2-40B4-BE49-F238E27FC236}">
                <a16:creationId xmlns:a16="http://schemas.microsoft.com/office/drawing/2014/main" id="{368173D2-B3E0-89DF-B901-D37493605B78}"/>
              </a:ext>
            </a:extLst>
          </p:cNvPr>
          <p:cNvPicPr>
            <a:picLocks noChangeAspect="1"/>
          </p:cNvPicPr>
          <p:nvPr/>
        </p:nvPicPr>
        <p:blipFill>
          <a:blip r:embed="rId5"/>
          <a:stretch>
            <a:fillRect/>
          </a:stretch>
        </p:blipFill>
        <p:spPr>
          <a:xfrm>
            <a:off x="3150176" y="1475077"/>
            <a:ext cx="1181100" cy="1019175"/>
          </a:xfrm>
          <a:prstGeom prst="rect">
            <a:avLst/>
          </a:prstGeom>
        </p:spPr>
      </p:pic>
      <p:pic>
        <p:nvPicPr>
          <p:cNvPr id="15" name="Picture 15" descr="A picture containing rectangle&#10;&#10;Description automatically generated">
            <a:extLst>
              <a:ext uri="{FF2B5EF4-FFF2-40B4-BE49-F238E27FC236}">
                <a16:creationId xmlns:a16="http://schemas.microsoft.com/office/drawing/2014/main" id="{27CE4C7C-7A75-1E11-8BC0-E4DCA4EC9175}"/>
              </a:ext>
            </a:extLst>
          </p:cNvPr>
          <p:cNvPicPr>
            <a:picLocks noChangeAspect="1"/>
          </p:cNvPicPr>
          <p:nvPr/>
        </p:nvPicPr>
        <p:blipFill>
          <a:blip r:embed="rId6"/>
          <a:stretch>
            <a:fillRect/>
          </a:stretch>
        </p:blipFill>
        <p:spPr>
          <a:xfrm>
            <a:off x="3364923" y="2670464"/>
            <a:ext cx="876300" cy="1226127"/>
          </a:xfrm>
          <a:prstGeom prst="rect">
            <a:avLst/>
          </a:prstGeom>
        </p:spPr>
      </p:pic>
      <p:sp>
        <p:nvSpPr>
          <p:cNvPr id="16" name="TextBox 15">
            <a:extLst>
              <a:ext uri="{FF2B5EF4-FFF2-40B4-BE49-F238E27FC236}">
                <a16:creationId xmlns:a16="http://schemas.microsoft.com/office/drawing/2014/main" id="{9211F3DA-32FE-0AC0-4015-63A33D5B9313}"/>
              </a:ext>
            </a:extLst>
          </p:cNvPr>
          <p:cNvSpPr txBox="1"/>
          <p:nvPr/>
        </p:nvSpPr>
        <p:spPr>
          <a:xfrm>
            <a:off x="4444711" y="2667866"/>
            <a:ext cx="4613563" cy="123150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Homework</a:t>
            </a:r>
          </a:p>
          <a:p>
            <a:r>
              <a:rPr lang="en-US" dirty="0"/>
              <a:t>Set aside time for your child to do any homework – a great opportunity to sit and chat about their week.</a:t>
            </a:r>
            <a:endParaRPr lang="en-US" b="1" dirty="0"/>
          </a:p>
        </p:txBody>
      </p:sp>
      <p:pic>
        <p:nvPicPr>
          <p:cNvPr id="17" name="Picture 17" descr="A picture containing text, clipart&#10;&#10;Description automatically generated">
            <a:extLst>
              <a:ext uri="{FF2B5EF4-FFF2-40B4-BE49-F238E27FC236}">
                <a16:creationId xmlns:a16="http://schemas.microsoft.com/office/drawing/2014/main" id="{084F4C6C-E480-D3FA-9DE2-FE91176E4816}"/>
              </a:ext>
            </a:extLst>
          </p:cNvPr>
          <p:cNvPicPr>
            <a:picLocks noChangeAspect="1"/>
          </p:cNvPicPr>
          <p:nvPr/>
        </p:nvPicPr>
        <p:blipFill>
          <a:blip r:embed="rId7"/>
          <a:stretch>
            <a:fillRect/>
          </a:stretch>
        </p:blipFill>
        <p:spPr>
          <a:xfrm>
            <a:off x="3351068" y="4060248"/>
            <a:ext cx="1028700" cy="857250"/>
          </a:xfrm>
          <a:prstGeom prst="rect">
            <a:avLst/>
          </a:prstGeom>
        </p:spPr>
      </p:pic>
      <p:sp>
        <p:nvSpPr>
          <p:cNvPr id="18" name="TextBox 17">
            <a:extLst>
              <a:ext uri="{FF2B5EF4-FFF2-40B4-BE49-F238E27FC236}">
                <a16:creationId xmlns:a16="http://schemas.microsoft.com/office/drawing/2014/main" id="{6D3ACB17-A796-F4EF-3CD2-50D1D3E32D36}"/>
              </a:ext>
            </a:extLst>
          </p:cNvPr>
          <p:cNvSpPr txBox="1"/>
          <p:nvPr/>
        </p:nvSpPr>
        <p:spPr>
          <a:xfrm>
            <a:off x="4452504" y="4057650"/>
            <a:ext cx="4613563" cy="92333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Healthy habits</a:t>
            </a:r>
          </a:p>
          <a:p>
            <a:r>
              <a:rPr lang="en-US" dirty="0"/>
              <a:t>Sleep, diet and well-being are critical to your child being able to focus in class.</a:t>
            </a:r>
            <a:endParaRPr lang="en-US" b="1" dirty="0"/>
          </a:p>
        </p:txBody>
      </p:sp>
      <p:sp>
        <p:nvSpPr>
          <p:cNvPr id="19" name="TextBox 18">
            <a:extLst>
              <a:ext uri="{FF2B5EF4-FFF2-40B4-BE49-F238E27FC236}">
                <a16:creationId xmlns:a16="http://schemas.microsoft.com/office/drawing/2014/main" id="{E8273A4D-D6B7-C2E8-3CC4-9A5743381148}"/>
              </a:ext>
            </a:extLst>
          </p:cNvPr>
          <p:cNvSpPr txBox="1"/>
          <p:nvPr/>
        </p:nvSpPr>
        <p:spPr>
          <a:xfrm>
            <a:off x="4449906" y="5083752"/>
            <a:ext cx="4613563" cy="1466938"/>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Communication</a:t>
            </a:r>
          </a:p>
          <a:p>
            <a:r>
              <a:rPr lang="en-US" dirty="0"/>
              <a:t>Please communicate with me about any concerns or issues your child or you may have, you can write in the contact book or email the office.</a:t>
            </a:r>
          </a:p>
        </p:txBody>
      </p:sp>
      <p:pic>
        <p:nvPicPr>
          <p:cNvPr id="20" name="Picture 20" descr="A picture containing text, clipart&#10;&#10;Description automatically generated">
            <a:extLst>
              <a:ext uri="{FF2B5EF4-FFF2-40B4-BE49-F238E27FC236}">
                <a16:creationId xmlns:a16="http://schemas.microsoft.com/office/drawing/2014/main" id="{D8274220-E32F-170C-20A4-B600827C0997}"/>
              </a:ext>
            </a:extLst>
          </p:cNvPr>
          <p:cNvPicPr>
            <a:picLocks noChangeAspect="1"/>
          </p:cNvPicPr>
          <p:nvPr/>
        </p:nvPicPr>
        <p:blipFill>
          <a:blip r:embed="rId8"/>
          <a:stretch>
            <a:fillRect/>
          </a:stretch>
        </p:blipFill>
        <p:spPr>
          <a:xfrm>
            <a:off x="3366654" y="5081154"/>
            <a:ext cx="1091046" cy="1465118"/>
          </a:xfrm>
          <a:prstGeom prst="rect">
            <a:avLst/>
          </a:prstGeom>
        </p:spPr>
      </p:pic>
    </p:spTree>
    <p:extLst>
      <p:ext uri="{BB962C8B-B14F-4D97-AF65-F5344CB8AC3E}">
        <p14:creationId xmlns:p14="http://schemas.microsoft.com/office/powerpoint/2010/main" val="24521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39" y="548680"/>
            <a:ext cx="7871393" cy="731168"/>
          </a:xfrm>
        </p:spPr>
        <p:txBody>
          <a:bodyPr>
            <a:normAutofit/>
          </a:bodyPr>
          <a:lstStyle/>
          <a:p>
            <a:r>
              <a:rPr lang="en-GB" b="1" dirty="0"/>
              <a:t>Homework – </a:t>
            </a:r>
            <a:endParaRPr lang="en-GB" sz="2200" b="1" dirty="0">
              <a:solidFill>
                <a:schemeClr val="tx1"/>
              </a:solidFill>
            </a:endParaRPr>
          </a:p>
        </p:txBody>
      </p:sp>
      <p:sp>
        <p:nvSpPr>
          <p:cNvPr id="3" name="Content Placeholder 2"/>
          <p:cNvSpPr>
            <a:spLocks noGrp="1"/>
          </p:cNvSpPr>
          <p:nvPr>
            <p:ph idx="1"/>
          </p:nvPr>
        </p:nvSpPr>
        <p:spPr>
          <a:xfrm>
            <a:off x="683568" y="1818521"/>
            <a:ext cx="6347714" cy="4833842"/>
          </a:xfrm>
        </p:spPr>
        <p:txBody>
          <a:bodyPr vert="horz" lIns="91440" tIns="45720" rIns="91440" bIns="45720" rtlCol="0" anchor="t">
            <a:noAutofit/>
          </a:bodyPr>
          <a:lstStyle/>
          <a:p>
            <a:r>
              <a:rPr lang="en-GB" b="1" u="sng" dirty="0">
                <a:solidFill>
                  <a:schemeClr val="tx1"/>
                </a:solidFill>
              </a:rPr>
              <a:t>Reading  (when the books are sorted)</a:t>
            </a:r>
          </a:p>
          <a:p>
            <a:pPr marL="0" indent="0">
              <a:buNone/>
            </a:pPr>
            <a:r>
              <a:rPr lang="en-GB" dirty="0">
                <a:solidFill>
                  <a:schemeClr val="tx1"/>
                </a:solidFill>
              </a:rPr>
              <a:t>Every child should read for 15 minutes every day. These reading sessions should be recorded in the Reading record and signed by an adult each day.</a:t>
            </a:r>
          </a:p>
          <a:p>
            <a:r>
              <a:rPr lang="en-GB" b="1" u="sng" dirty="0">
                <a:solidFill>
                  <a:schemeClr val="tx1"/>
                </a:solidFill>
              </a:rPr>
              <a:t>Number Bonds</a:t>
            </a:r>
            <a:endParaRPr lang="en-GB" dirty="0">
              <a:solidFill>
                <a:schemeClr val="tx1"/>
              </a:solidFill>
            </a:endParaRPr>
          </a:p>
          <a:p>
            <a:pPr marL="0" indent="0">
              <a:buNone/>
            </a:pPr>
            <a:r>
              <a:rPr lang="en-GB" dirty="0">
                <a:solidFill>
                  <a:schemeClr val="tx1"/>
                </a:solidFill>
              </a:rPr>
              <a:t>Regular practise of number facts should be completed using </a:t>
            </a:r>
            <a:r>
              <a:rPr lang="en-GB" dirty="0" err="1">
                <a:solidFill>
                  <a:schemeClr val="tx1"/>
                </a:solidFill>
              </a:rPr>
              <a:t>Numbots</a:t>
            </a:r>
            <a:r>
              <a:rPr lang="en-GB" dirty="0">
                <a:solidFill>
                  <a:schemeClr val="tx1"/>
                </a:solidFill>
              </a:rPr>
              <a:t>. Each child is supplied with a login and details will be placed in their Reading Record.</a:t>
            </a:r>
            <a:endParaRPr lang="en-GB" b="1" u="sng" dirty="0">
              <a:solidFill>
                <a:schemeClr val="tx1"/>
              </a:solidFill>
            </a:endParaRPr>
          </a:p>
          <a:p>
            <a:pPr marL="0" indent="0">
              <a:buNone/>
            </a:pPr>
            <a:r>
              <a:rPr lang="en-GB" b="1" u="sng" dirty="0">
                <a:solidFill>
                  <a:schemeClr val="tx1"/>
                </a:solidFill>
              </a:rPr>
              <a:t>Handwriting/ Literacy/ Maths</a:t>
            </a:r>
          </a:p>
          <a:p>
            <a:pPr marL="0" indent="0">
              <a:buNone/>
            </a:pPr>
            <a:r>
              <a:rPr lang="en-GB" dirty="0">
                <a:solidFill>
                  <a:schemeClr val="tx1"/>
                </a:solidFill>
              </a:rPr>
              <a:t>Additional homework opportunities are listed on the Year 1 webpage, they do change throughout the year to match the learning. Any work completed at home, please send in for your child to show and receive </a:t>
            </a:r>
            <a:r>
              <a:rPr lang="en-GB" dirty="0" err="1">
                <a:solidFill>
                  <a:schemeClr val="tx1"/>
                </a:solidFill>
              </a:rPr>
              <a:t>housepoints</a:t>
            </a:r>
            <a:r>
              <a:rPr lang="en-GB" dirty="0">
                <a:solidFill>
                  <a:schemeClr val="tx1"/>
                </a:solidFill>
              </a:rPr>
              <a:t>.</a:t>
            </a:r>
          </a:p>
        </p:txBody>
      </p:sp>
      <p:sp>
        <p:nvSpPr>
          <p:cNvPr id="4" name="Slide Number Placeholder 3"/>
          <p:cNvSpPr>
            <a:spLocks noGrp="1"/>
          </p:cNvSpPr>
          <p:nvPr>
            <p:ph type="sldNum" sz="quarter" idx="12"/>
          </p:nvPr>
        </p:nvSpPr>
        <p:spPr/>
        <p:txBody>
          <a:bodyPr/>
          <a:lstStyle/>
          <a:p>
            <a:fld id="{259C93DD-D615-418B-8732-C4E866F070A2}" type="slidenum">
              <a:rPr lang="en-GB" smtClean="0"/>
              <a:pPr/>
              <a:t>7</a:t>
            </a:fld>
            <a:endParaRPr lang="en-GB"/>
          </a:p>
        </p:txBody>
      </p:sp>
      <p:pic>
        <p:nvPicPr>
          <p:cNvPr id="5" name="Picture 4"/>
          <p:cNvPicPr>
            <a:picLocks noChangeAspect="1"/>
          </p:cNvPicPr>
          <p:nvPr/>
        </p:nvPicPr>
        <p:blipFill>
          <a:blip r:embed="rId2"/>
          <a:stretch>
            <a:fillRect/>
          </a:stretch>
        </p:blipFill>
        <p:spPr>
          <a:xfrm rot="724302">
            <a:off x="6897842" y="1081298"/>
            <a:ext cx="1947758" cy="25446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3"/>
            <a:ext cx="6255488" cy="792088"/>
          </a:xfrm>
        </p:spPr>
        <p:txBody>
          <a:bodyPr/>
          <a:lstStyle/>
          <a:p>
            <a:pPr algn="l"/>
            <a:r>
              <a:rPr lang="en-GB" dirty="0"/>
              <a:t>Year 1 key information</a:t>
            </a:r>
          </a:p>
        </p:txBody>
      </p:sp>
      <p:sp>
        <p:nvSpPr>
          <p:cNvPr id="3" name="Text Placeholder 2"/>
          <p:cNvSpPr>
            <a:spLocks noGrp="1"/>
          </p:cNvSpPr>
          <p:nvPr>
            <p:ph type="body" idx="1"/>
          </p:nvPr>
        </p:nvSpPr>
        <p:spPr>
          <a:xfrm>
            <a:off x="615714" y="1599508"/>
            <a:ext cx="6111472" cy="4680774"/>
          </a:xfrm>
        </p:spPr>
        <p:txBody>
          <a:bodyPr>
            <a:normAutofit fontScale="92500" lnSpcReduction="10000"/>
          </a:bodyPr>
          <a:lstStyle/>
          <a:p>
            <a:pPr algn="l"/>
            <a:r>
              <a:rPr lang="en-GB" sz="1600" b="1" u="sng" dirty="0">
                <a:solidFill>
                  <a:schemeClr val="tx1"/>
                </a:solidFill>
              </a:rPr>
              <a:t>Weekly News</a:t>
            </a:r>
          </a:p>
          <a:p>
            <a:r>
              <a:rPr lang="en-GB" sz="1600" dirty="0">
                <a:solidFill>
                  <a:schemeClr val="tx1"/>
                </a:solidFill>
              </a:rPr>
              <a:t>It is really important that you keep up to date with events in class and the Weekly News is a key way of doing this. It is published on the school website every Friday. It will give details of any homework set. </a:t>
            </a:r>
          </a:p>
          <a:p>
            <a:r>
              <a:rPr lang="en-GB" sz="1600" b="1" u="sng" dirty="0">
                <a:solidFill>
                  <a:schemeClr val="tx1"/>
                </a:solidFill>
              </a:rPr>
              <a:t>Wellies</a:t>
            </a:r>
          </a:p>
          <a:p>
            <a:r>
              <a:rPr lang="en-GB" sz="1600" dirty="0">
                <a:solidFill>
                  <a:schemeClr val="tx1"/>
                </a:solidFill>
              </a:rPr>
              <a:t>We try and use the field as much as possible across the year, so a </a:t>
            </a:r>
            <a:r>
              <a:rPr lang="en-GB" sz="1600" b="1" dirty="0">
                <a:solidFill>
                  <a:schemeClr val="tx1"/>
                </a:solidFill>
              </a:rPr>
              <a:t>NAMED</a:t>
            </a:r>
            <a:r>
              <a:rPr lang="en-GB" sz="1600" dirty="0">
                <a:solidFill>
                  <a:schemeClr val="tx1"/>
                </a:solidFill>
              </a:rPr>
              <a:t> pair of wellies is essential.</a:t>
            </a:r>
          </a:p>
          <a:p>
            <a:r>
              <a:rPr lang="en-GB" sz="1600" b="1" u="sng" dirty="0">
                <a:solidFill>
                  <a:schemeClr val="tx1"/>
                </a:solidFill>
              </a:rPr>
              <a:t>Change of clothes </a:t>
            </a:r>
          </a:p>
          <a:p>
            <a:r>
              <a:rPr lang="en-GB" sz="1600" dirty="0">
                <a:solidFill>
                  <a:schemeClr val="tx1"/>
                </a:solidFill>
              </a:rPr>
              <a:t>Keeping a simple change of essential clothing items in your child’s PE bag is always welcome, just in case they have an accident at school. Please include a winter PE kit and trainers.</a:t>
            </a:r>
          </a:p>
          <a:p>
            <a:r>
              <a:rPr lang="en-GB" sz="1600" dirty="0">
                <a:solidFill>
                  <a:schemeClr val="tx1"/>
                </a:solidFill>
              </a:rPr>
              <a:t>Name everything!</a:t>
            </a:r>
          </a:p>
          <a:p>
            <a:r>
              <a:rPr lang="en-GB" sz="1600" b="1" u="sng" dirty="0">
                <a:solidFill>
                  <a:schemeClr val="tx1"/>
                </a:solidFill>
              </a:rPr>
              <a:t>Water Bottles</a:t>
            </a:r>
          </a:p>
          <a:p>
            <a:r>
              <a:rPr lang="en-GB" sz="1600" dirty="0">
                <a:solidFill>
                  <a:schemeClr val="tx1"/>
                </a:solidFill>
              </a:rPr>
              <a:t>A sip top water bottle is recommended for use in school. Please make sure they are clearly named. Harder plastic bottles break! Use soft flexible plastic bottles or metal with a flip top not screw top.</a:t>
            </a:r>
          </a:p>
        </p:txBody>
      </p:sp>
      <p:sp>
        <p:nvSpPr>
          <p:cNvPr id="4" name="Slide Number Placeholder 3"/>
          <p:cNvSpPr>
            <a:spLocks noGrp="1"/>
          </p:cNvSpPr>
          <p:nvPr>
            <p:ph type="sldNum" sz="quarter" idx="12"/>
          </p:nvPr>
        </p:nvSpPr>
        <p:spPr/>
        <p:txBody>
          <a:bodyPr/>
          <a:lstStyle/>
          <a:p>
            <a:fld id="{259C93DD-D615-418B-8732-C4E866F070A2}" type="slidenum">
              <a:rPr lang="en-GB" smtClean="0"/>
              <a:pPr/>
              <a:t>8</a:t>
            </a:fld>
            <a:endParaRPr lang="en-GB" dirty="0"/>
          </a:p>
        </p:txBody>
      </p:sp>
      <p:pic>
        <p:nvPicPr>
          <p:cNvPr id="5" name="Picture 4"/>
          <p:cNvPicPr>
            <a:picLocks noChangeAspect="1"/>
          </p:cNvPicPr>
          <p:nvPr/>
        </p:nvPicPr>
        <p:blipFill>
          <a:blip r:embed="rId2"/>
          <a:stretch>
            <a:fillRect/>
          </a:stretch>
        </p:blipFill>
        <p:spPr>
          <a:xfrm rot="1046412">
            <a:off x="6686124" y="411320"/>
            <a:ext cx="2068182" cy="1937560"/>
          </a:xfrm>
          <a:prstGeom prst="rect">
            <a:avLst/>
          </a:prstGeom>
        </p:spPr>
      </p:pic>
    </p:spTree>
    <p:extLst>
      <p:ext uri="{BB962C8B-B14F-4D97-AF65-F5344CB8AC3E}">
        <p14:creationId xmlns:p14="http://schemas.microsoft.com/office/powerpoint/2010/main" val="423130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9E3C-2529-41F1-3D88-6A646890E804}"/>
              </a:ext>
            </a:extLst>
          </p:cNvPr>
          <p:cNvSpPr>
            <a:spLocks noGrp="1"/>
          </p:cNvSpPr>
          <p:nvPr>
            <p:ph type="title"/>
          </p:nvPr>
        </p:nvSpPr>
        <p:spPr>
          <a:xfrm flipH="1" flipV="1">
            <a:off x="8318522" y="7312213"/>
            <a:ext cx="2754721" cy="1820628"/>
          </a:xfrm>
        </p:spPr>
        <p:txBody>
          <a:bodyPr/>
          <a:lstStyle/>
          <a:p>
            <a:endParaRPr lang="en-US"/>
          </a:p>
        </p:txBody>
      </p:sp>
      <p:sp>
        <p:nvSpPr>
          <p:cNvPr id="3" name="Text Placeholder 2">
            <a:extLst>
              <a:ext uri="{FF2B5EF4-FFF2-40B4-BE49-F238E27FC236}">
                <a16:creationId xmlns:a16="http://schemas.microsoft.com/office/drawing/2014/main" id="{2E44BF27-E487-5BD8-7745-F54E495B542B}"/>
              </a:ext>
            </a:extLst>
          </p:cNvPr>
          <p:cNvSpPr>
            <a:spLocks noGrp="1"/>
          </p:cNvSpPr>
          <p:nvPr>
            <p:ph type="body" idx="1"/>
          </p:nvPr>
        </p:nvSpPr>
        <p:spPr>
          <a:xfrm>
            <a:off x="723898" y="7125175"/>
            <a:ext cx="6347715" cy="860400"/>
          </a:xfrm>
        </p:spPr>
        <p:txBody>
          <a:bodyPr/>
          <a:lstStyle/>
          <a:p>
            <a:endParaRPr lang="en-US"/>
          </a:p>
        </p:txBody>
      </p:sp>
      <p:sp>
        <p:nvSpPr>
          <p:cNvPr id="4" name="Slide Number Placeholder 3">
            <a:extLst>
              <a:ext uri="{FF2B5EF4-FFF2-40B4-BE49-F238E27FC236}">
                <a16:creationId xmlns:a16="http://schemas.microsoft.com/office/drawing/2014/main" id="{A507B161-77D7-9CCF-E0E3-D3234E0C4F06}"/>
              </a:ext>
            </a:extLst>
          </p:cNvPr>
          <p:cNvSpPr>
            <a:spLocks noGrp="1"/>
          </p:cNvSpPr>
          <p:nvPr>
            <p:ph type="sldNum" sz="quarter" idx="12"/>
          </p:nvPr>
        </p:nvSpPr>
        <p:spPr/>
        <p:txBody>
          <a:bodyPr/>
          <a:lstStyle/>
          <a:p>
            <a:fld id="{259C93DD-D615-418B-8732-C4E866F070A2}" type="slidenum">
              <a:rPr lang="en-GB" smtClean="0"/>
              <a:pPr/>
              <a:t>9</a:t>
            </a:fld>
            <a:endParaRPr lang="en-GB"/>
          </a:p>
        </p:txBody>
      </p:sp>
      <p:pic>
        <p:nvPicPr>
          <p:cNvPr id="5" name="Picture 5">
            <a:extLst>
              <a:ext uri="{FF2B5EF4-FFF2-40B4-BE49-F238E27FC236}">
                <a16:creationId xmlns:a16="http://schemas.microsoft.com/office/drawing/2014/main" id="{5B3F1AB3-270A-4FDC-FA9D-A7D71FEB4701}"/>
              </a:ext>
            </a:extLst>
          </p:cNvPr>
          <p:cNvPicPr>
            <a:picLocks noChangeAspect="1"/>
          </p:cNvPicPr>
          <p:nvPr/>
        </p:nvPicPr>
        <p:blipFill>
          <a:blip r:embed="rId2"/>
          <a:stretch>
            <a:fillRect/>
          </a:stretch>
        </p:blipFill>
        <p:spPr>
          <a:xfrm>
            <a:off x="1698914" y="824345"/>
            <a:ext cx="5143499" cy="5074226"/>
          </a:xfrm>
          <a:prstGeom prst="rect">
            <a:avLst/>
          </a:prstGeom>
        </p:spPr>
      </p:pic>
    </p:spTree>
    <p:extLst>
      <p:ext uri="{BB962C8B-B14F-4D97-AF65-F5344CB8AC3E}">
        <p14:creationId xmlns:p14="http://schemas.microsoft.com/office/powerpoint/2010/main" val="10853106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DEF7685E323947A2726544A47C6F4C" ma:contentTypeVersion="13" ma:contentTypeDescription="Create a new document." ma:contentTypeScope="" ma:versionID="b0d579d59640f13f9524524484c91573">
  <xsd:schema xmlns:xsd="http://www.w3.org/2001/XMLSchema" xmlns:xs="http://www.w3.org/2001/XMLSchema" xmlns:p="http://schemas.microsoft.com/office/2006/metadata/properties" xmlns:ns3="35ce11d4-89dc-4e42-b02a-3ceba2b4aceb" xmlns:ns4="a6f24119-b4ca-452f-8519-a73b5c84e24d" xmlns:ns5="b9fec4a3-e73f-4915-87ea-10d2bf713c95" targetNamespace="http://schemas.microsoft.com/office/2006/metadata/properties" ma:root="true" ma:fieldsID="5745c54e6d47efebb28c38b82058cf29" ns3:_="" ns4:_="" ns5:_="">
    <xsd:import namespace="35ce11d4-89dc-4e42-b02a-3ceba2b4aceb"/>
    <xsd:import namespace="a6f24119-b4ca-452f-8519-a73b5c84e24d"/>
    <xsd:import namespace="b9fec4a3-e73f-4915-87ea-10d2bf713c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e11d4-89dc-4e42-b02a-3ceba2b4ac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f24119-b4ca-452f-8519-a73b5c84e2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ec4a3-e73f-4915-87ea-10d2bf713c95" elementFormDefault="qualified">
    <xsd:import namespace="http://schemas.microsoft.com/office/2006/documentManagement/types"/>
    <xsd:import namespace="http://schemas.microsoft.com/office/infopath/2007/PartnerControls"/>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A68B6-4B6C-4A31-B9EC-0D3698A65CD5}">
  <ds:schemaRefs>
    <ds:schemaRef ds:uri="http://schemas.microsoft.com/sharepoint/v3/contenttype/forms"/>
  </ds:schemaRefs>
</ds:datastoreItem>
</file>

<file path=customXml/itemProps2.xml><?xml version="1.0" encoding="utf-8"?>
<ds:datastoreItem xmlns:ds="http://schemas.openxmlformats.org/officeDocument/2006/customXml" ds:itemID="{A798CFC7-4BA9-41D1-9B7F-906222937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e11d4-89dc-4e42-b02a-3ceba2b4aceb"/>
    <ds:schemaRef ds:uri="a6f24119-b4ca-452f-8519-a73b5c84e24d"/>
    <ds:schemaRef ds:uri="b9fec4a3-e73f-4915-87ea-10d2bf71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42822-C7C6-49CC-9EFD-B2F2A782160C}">
  <ds:schemaRefs>
    <ds:schemaRef ds:uri="b9fec4a3-e73f-4915-87ea-10d2bf713c95"/>
    <ds:schemaRef ds:uri="http://www.w3.org/XML/1998/namespace"/>
    <ds:schemaRef ds:uri="http://purl.org/dc/elements/1.1/"/>
    <ds:schemaRef ds:uri="35ce11d4-89dc-4e42-b02a-3ceba2b4aceb"/>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a6f24119-b4ca-452f-8519-a73b5c84e24d"/>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507</TotalTime>
  <Words>775</Words>
  <Application>Microsoft Office PowerPoint</Application>
  <PresentationFormat>On-screen Show (4:3)</PresentationFormat>
  <Paragraphs>88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Welcome  to  Year 1</vt:lpstr>
      <vt:lpstr>The staff</vt:lpstr>
      <vt:lpstr>Key dates </vt:lpstr>
      <vt:lpstr>Curriculum Coverage</vt:lpstr>
      <vt:lpstr>Changing from EYFS to Year One.</vt:lpstr>
      <vt:lpstr>PowerPoint Presentation</vt:lpstr>
      <vt:lpstr>Homework – </vt:lpstr>
      <vt:lpstr>Year 1 key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Culver</dc:creator>
  <cp:lastModifiedBy>Carrie-Anne Horlock</cp:lastModifiedBy>
  <cp:revision>548</cp:revision>
  <dcterms:created xsi:type="dcterms:W3CDTF">2013-09-08T06:52:37Z</dcterms:created>
  <dcterms:modified xsi:type="dcterms:W3CDTF">2023-07-10T11:57:25Z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0x010100D2DEF7685E323947A2726544A47C6F4C</vt:lpwstr>
  </property>
</Properties>
</file>