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4" r:id="rId3"/>
    <p:sldId id="257" r:id="rId4"/>
    <p:sldId id="265" r:id="rId5"/>
    <p:sldId id="266" r:id="rId6"/>
    <p:sldId id="267" r:id="rId7"/>
    <p:sldId id="258" r:id="rId8"/>
    <p:sldId id="260" r:id="rId9"/>
    <p:sldId id="268" r:id="rId10"/>
    <p:sldId id="259" r:id="rId11"/>
    <p:sldId id="261" r:id="rId12"/>
    <p:sldId id="269" r:id="rId13"/>
    <p:sldId id="270" r:id="rId14"/>
    <p:sldId id="271" r:id="rId15"/>
    <p:sldId id="272" r:id="rId16"/>
    <p:sldId id="273" r:id="rId17"/>
    <p:sldId id="274" r:id="rId18"/>
    <p:sldId id="275" r:id="rId19"/>
    <p:sldId id="276" r:id="rId20"/>
    <p:sldId id="26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B4343-F9D4-4F72-9369-FA32EBF41F47}" type="datetimeFigureOut">
              <a:rPr lang="en-GB" smtClean="0"/>
              <a:t>30/11/2018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F95C5-F8C3-46B0-8413-B2F2A99F49AA}" type="slidenum">
              <a:rPr lang="en-GB" smtClean="0"/>
              <a:t>‹#›</a:t>
            </a:fld>
            <a:endParaRPr lang="en-GB"/>
          </a:p>
        </p:txBody>
      </p:sp>
    </p:spTree>
    <p:extLst>
      <p:ext uri="{BB962C8B-B14F-4D97-AF65-F5344CB8AC3E}">
        <p14:creationId xmlns:p14="http://schemas.microsoft.com/office/powerpoint/2010/main" val="315509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Show ‘Eat a great breakfast</a:t>
            </a:r>
            <a:r>
              <a:rPr lang="en-GB" baseline="0" dirty="0" smtClean="0"/>
              <a:t> everyday’.</a:t>
            </a:r>
            <a:endParaRPr lang="en-GB" dirty="0"/>
          </a:p>
        </p:txBody>
      </p:sp>
      <p:sp>
        <p:nvSpPr>
          <p:cNvPr id="4" name="Slide Number Placeholder 3"/>
          <p:cNvSpPr>
            <a:spLocks noGrp="1"/>
          </p:cNvSpPr>
          <p:nvPr>
            <p:ph type="sldNum" sz="quarter" idx="10"/>
          </p:nvPr>
        </p:nvSpPr>
        <p:spPr/>
        <p:txBody>
          <a:bodyPr/>
          <a:lstStyle/>
          <a:p>
            <a:fld id="{EA9F95C5-F8C3-46B0-8413-B2F2A99F49AA}" type="slidenum">
              <a:rPr lang="en-GB" smtClean="0"/>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DDD70-A98A-4CEC-8074-1EFC40E658A0}" type="datetimeFigureOut">
              <a:rPr lang="en-GB" smtClean="0"/>
              <a:pPr/>
              <a:t>30/11/2018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13149-8E3F-47CD-ABE3-83811FBB223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9DDD70-A98A-4CEC-8074-1EFC40E658A0}" type="datetimeFigureOut">
              <a:rPr lang="en-GB" smtClean="0"/>
              <a:pPr/>
              <a:t>30/11/2018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13149-8E3F-47CD-ABE3-83811FBB223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1800200"/>
          </a:xfrm>
          <a:solidFill>
            <a:srgbClr val="7030A0"/>
          </a:solidFill>
        </p:spPr>
        <p:txBody>
          <a:bodyPr>
            <a:normAutofit/>
          </a:bodyPr>
          <a:lstStyle/>
          <a:p>
            <a:r>
              <a:rPr lang="en-GB" sz="4800" dirty="0" smtClean="0"/>
              <a:t>Phonics</a:t>
            </a:r>
            <a:endParaRPr lang="en-GB" sz="4800" dirty="0"/>
          </a:p>
        </p:txBody>
      </p:sp>
      <p:sp>
        <p:nvSpPr>
          <p:cNvPr id="3" name="Subtitle 2"/>
          <p:cNvSpPr>
            <a:spLocks noGrp="1"/>
          </p:cNvSpPr>
          <p:nvPr>
            <p:ph type="subTitle" idx="1"/>
          </p:nvPr>
        </p:nvSpPr>
        <p:spPr/>
        <p:txBody>
          <a:bodyPr/>
          <a:lstStyle/>
          <a:p>
            <a:endParaRPr lang="en-GB" dirty="0"/>
          </a:p>
        </p:txBody>
      </p:sp>
      <p:pic>
        <p:nvPicPr>
          <p:cNvPr id="4" name="Picture 3" descr="Description: https://www.kent-teach.com/Images/Microsites/170/Logo.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3356992"/>
            <a:ext cx="2448272" cy="25202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Pure sounds</a:t>
            </a:r>
            <a:endParaRPr lang="en-GB" dirty="0"/>
          </a:p>
        </p:txBody>
      </p:sp>
      <p:sp>
        <p:nvSpPr>
          <p:cNvPr id="3" name="Content Placeholder 2"/>
          <p:cNvSpPr>
            <a:spLocks noGrp="1"/>
          </p:cNvSpPr>
          <p:nvPr>
            <p:ph idx="1"/>
          </p:nvPr>
        </p:nvSpPr>
        <p:spPr/>
        <p:txBody>
          <a:bodyPr/>
          <a:lstStyle/>
          <a:p>
            <a:r>
              <a:rPr lang="en-GB" dirty="0" smtClean="0"/>
              <a:t>Children need to learn these phonemes by their pure sounds. This is called synthetic phonics.</a:t>
            </a:r>
          </a:p>
          <a:p>
            <a:r>
              <a:rPr lang="en-GB" dirty="0" smtClean="0"/>
              <a:t>Using letter names for spelling is introduced roughly in Year Two, following the guidance in the National Letters and Sounds Phonics Teaching Programme.</a:t>
            </a:r>
          </a:p>
          <a:p>
            <a:pPr>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endParaRPr lang="en-GB" dirty="0"/>
          </a:p>
        </p:txBody>
      </p:sp>
      <p:sp>
        <p:nvSpPr>
          <p:cNvPr id="3" name="Content Placeholder 2"/>
          <p:cNvSpPr>
            <a:spLocks noGrp="1"/>
          </p:cNvSpPr>
          <p:nvPr>
            <p:ph idx="1"/>
          </p:nvPr>
        </p:nvSpPr>
        <p:spPr/>
        <p:txBody>
          <a:bodyPr>
            <a:normAutofit fontScale="92500"/>
          </a:bodyPr>
          <a:lstStyle/>
          <a:p>
            <a:r>
              <a:rPr lang="en-GB" dirty="0" smtClean="0"/>
              <a:t>Some phonemes are ‘voiced’ e.g. t </a:t>
            </a:r>
            <a:r>
              <a:rPr lang="en-GB" dirty="0" err="1" smtClean="0"/>
              <a:t>t</a:t>
            </a:r>
            <a:r>
              <a:rPr lang="en-GB" dirty="0" smtClean="0"/>
              <a:t> </a:t>
            </a:r>
            <a:r>
              <a:rPr lang="en-GB" dirty="0" err="1" smtClean="0"/>
              <a:t>t</a:t>
            </a:r>
            <a:r>
              <a:rPr lang="en-GB" dirty="0" smtClean="0"/>
              <a:t> which requires us to use our tongue and teeth in a certain place.</a:t>
            </a:r>
          </a:p>
          <a:p>
            <a:r>
              <a:rPr lang="en-GB" dirty="0" smtClean="0"/>
              <a:t>Some phonemes are ‘continuous’ e.g. </a:t>
            </a:r>
            <a:r>
              <a:rPr lang="en-GB" dirty="0" err="1" smtClean="0"/>
              <a:t>ssssss</a:t>
            </a:r>
            <a:r>
              <a:rPr lang="en-GB" dirty="0" smtClean="0"/>
              <a:t> when we do not need to move our mouth.</a:t>
            </a:r>
          </a:p>
          <a:p>
            <a:r>
              <a:rPr lang="en-GB" dirty="0" smtClean="0"/>
              <a:t>Some phonemes are ‘quiet’ e.g. </a:t>
            </a:r>
            <a:r>
              <a:rPr lang="en-GB" dirty="0" err="1"/>
              <a:t>p</a:t>
            </a:r>
            <a:r>
              <a:rPr lang="en-GB" dirty="0" err="1" smtClean="0"/>
              <a:t>pp</a:t>
            </a:r>
            <a:r>
              <a:rPr lang="en-GB" dirty="0" smtClean="0"/>
              <a:t>, </a:t>
            </a:r>
            <a:r>
              <a:rPr lang="en-GB" dirty="0" err="1" smtClean="0"/>
              <a:t>bbb</a:t>
            </a:r>
            <a:r>
              <a:rPr lang="en-GB" dirty="0" smtClean="0"/>
              <a:t> which require us to move our lips.</a:t>
            </a:r>
          </a:p>
          <a:p>
            <a:r>
              <a:rPr lang="en-GB" dirty="0" smtClean="0"/>
              <a:t>It is important to not add a schwa on the end of words i.e. by saying ‘</a:t>
            </a:r>
            <a:r>
              <a:rPr lang="en-GB" dirty="0" err="1" smtClean="0"/>
              <a:t>muh</a:t>
            </a:r>
            <a:r>
              <a:rPr lang="en-GB" dirty="0" smtClean="0"/>
              <a:t>’ instead of ‘</a:t>
            </a:r>
            <a:r>
              <a:rPr lang="en-GB" dirty="0" err="1" smtClean="0"/>
              <a:t>mmm</a:t>
            </a:r>
            <a:r>
              <a:rPr lang="en-GB" dirty="0" smtClean="0"/>
              <a:t>’.</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EYFS Reading</a:t>
            </a:r>
            <a:endParaRPr lang="en-GB" dirty="0"/>
          </a:p>
        </p:txBody>
      </p:sp>
      <p:sp>
        <p:nvSpPr>
          <p:cNvPr id="3" name="Content Placeholder 2"/>
          <p:cNvSpPr>
            <a:spLocks noGrp="1"/>
          </p:cNvSpPr>
          <p:nvPr>
            <p:ph idx="1"/>
          </p:nvPr>
        </p:nvSpPr>
        <p:spPr/>
        <p:txBody>
          <a:bodyPr/>
          <a:lstStyle/>
          <a:p>
            <a:r>
              <a:rPr lang="en-GB" dirty="0" smtClean="0"/>
              <a:t>The language of books is different to spoken language. It often uses different phrasing and vocabulary.</a:t>
            </a:r>
          </a:p>
          <a:p>
            <a:r>
              <a:rPr lang="en-GB" dirty="0" smtClean="0"/>
              <a:t>We take for granted the complexity of reading, and the number of skills we need to acquire in order to become an accomplished reader.</a:t>
            </a:r>
          </a:p>
          <a:p>
            <a:r>
              <a:rPr lang="en-GB" dirty="0" smtClean="0"/>
              <a:t>Try to read the following extract. What skills did you need to use?</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What does this say?</a:t>
            </a:r>
            <a:endParaRPr lang="en-GB" dirty="0"/>
          </a:p>
        </p:txBody>
      </p:sp>
      <p:sp>
        <p:nvSpPr>
          <p:cNvPr id="3" name="Content Placeholder 2"/>
          <p:cNvSpPr>
            <a:spLocks noGrp="1"/>
          </p:cNvSpPr>
          <p:nvPr>
            <p:ph idx="1"/>
          </p:nvPr>
        </p:nvSpPr>
        <p:spPr/>
        <p:txBody>
          <a:bodyPr/>
          <a:lstStyle/>
          <a:p>
            <a:pPr>
              <a:buNone/>
            </a:pPr>
            <a:endParaRPr lang="en-GB" dirty="0" smtClean="0"/>
          </a:p>
          <a:p>
            <a:pPr>
              <a:buNone/>
            </a:pPr>
            <a:endParaRPr lang="en-GB" dirty="0" smtClean="0"/>
          </a:p>
          <a:p>
            <a:pPr>
              <a:buNone/>
            </a:pPr>
            <a:r>
              <a:rPr lang="en-GB" dirty="0" err="1" smtClean="0"/>
              <a:t>htiw</a:t>
            </a:r>
            <a:r>
              <a:rPr lang="en-GB" dirty="0" smtClean="0"/>
              <a:t> devil eh </a:t>
            </a:r>
            <a:r>
              <a:rPr lang="en-GB" dirty="0" err="1" smtClean="0"/>
              <a:t>dna</a:t>
            </a:r>
            <a:r>
              <a:rPr lang="en-GB" dirty="0" smtClean="0"/>
              <a:t> , </a:t>
            </a:r>
            <a:r>
              <a:rPr lang="en-GB" dirty="0" err="1" smtClean="0"/>
              <a:t>lwO</a:t>
            </a:r>
            <a:r>
              <a:rPr lang="en-GB" dirty="0" smtClean="0"/>
              <a:t> </a:t>
            </a:r>
            <a:r>
              <a:rPr lang="en-GB" dirty="0" err="1" smtClean="0"/>
              <a:t>nraB</a:t>
            </a:r>
            <a:r>
              <a:rPr lang="en-GB" dirty="0" smtClean="0"/>
              <a:t> </a:t>
            </a:r>
            <a:r>
              <a:rPr lang="en-GB" dirty="0" err="1" smtClean="0"/>
              <a:t>ybab</a:t>
            </a:r>
            <a:r>
              <a:rPr lang="en-GB" dirty="0" smtClean="0"/>
              <a:t> a saw </a:t>
            </a:r>
            <a:r>
              <a:rPr lang="en-GB" dirty="0" err="1" smtClean="0"/>
              <a:t>polP</a:t>
            </a:r>
            <a:r>
              <a:rPr lang="en-GB" dirty="0" smtClean="0"/>
              <a:t> </a:t>
            </a:r>
          </a:p>
          <a:p>
            <a:pPr>
              <a:buNone/>
            </a:pPr>
            <a:r>
              <a:rPr lang="en-GB" dirty="0" smtClean="0"/>
              <a:t> </a:t>
            </a:r>
            <a:r>
              <a:rPr lang="en-GB" dirty="0" err="1" smtClean="0"/>
              <a:t>llat</a:t>
            </a:r>
            <a:r>
              <a:rPr lang="en-GB" dirty="0" smtClean="0"/>
              <a:t> </a:t>
            </a:r>
            <a:r>
              <a:rPr lang="en-GB" dirty="0" err="1" smtClean="0"/>
              <a:t>yrev</a:t>
            </a:r>
            <a:r>
              <a:rPr lang="en-GB" dirty="0" smtClean="0"/>
              <a:t> a </a:t>
            </a:r>
            <a:r>
              <a:rPr lang="en-GB" dirty="0" err="1" smtClean="0"/>
              <a:t>fo</a:t>
            </a:r>
            <a:r>
              <a:rPr lang="en-GB" dirty="0" smtClean="0"/>
              <a:t> pot </a:t>
            </a:r>
            <a:r>
              <a:rPr lang="en-GB" dirty="0" err="1" smtClean="0"/>
              <a:t>eht</a:t>
            </a:r>
            <a:r>
              <a:rPr lang="en-GB" dirty="0" smtClean="0"/>
              <a:t> </a:t>
            </a:r>
            <a:r>
              <a:rPr lang="en-GB" dirty="0" err="1" smtClean="0"/>
              <a:t>ta</a:t>
            </a:r>
            <a:r>
              <a:rPr lang="en-GB" dirty="0" smtClean="0"/>
              <a:t> </a:t>
            </a:r>
            <a:r>
              <a:rPr lang="en-GB" dirty="0" err="1" smtClean="0"/>
              <a:t>yddaD</a:t>
            </a:r>
            <a:r>
              <a:rPr lang="en-GB" dirty="0" smtClean="0"/>
              <a:t> </a:t>
            </a:r>
            <a:r>
              <a:rPr lang="en-GB" dirty="0" err="1" smtClean="0"/>
              <a:t>dna</a:t>
            </a:r>
            <a:r>
              <a:rPr lang="en-GB" dirty="0" smtClean="0"/>
              <a:t> </a:t>
            </a:r>
            <a:r>
              <a:rPr lang="en-GB" dirty="0" err="1" smtClean="0"/>
              <a:t>ymmuM</a:t>
            </a:r>
            <a:r>
              <a:rPr lang="en-GB" dirty="0" smtClean="0"/>
              <a:t> </a:t>
            </a:r>
            <a:r>
              <a:rPr lang="en-GB" dirty="0" err="1" smtClean="0"/>
              <a:t>sih</a:t>
            </a:r>
            <a:endParaRPr lang="en-GB" dirty="0" smtClean="0"/>
          </a:p>
          <a:p>
            <a:pPr>
              <a:buNone/>
            </a:pPr>
            <a:r>
              <a:rPr lang="en-GB" dirty="0" smtClean="0"/>
              <a:t>                                                           .</a:t>
            </a:r>
            <a:r>
              <a:rPr lang="en-GB" dirty="0" err="1" smtClean="0"/>
              <a:t>dlief</a:t>
            </a:r>
            <a:r>
              <a:rPr lang="en-GB" dirty="0" smtClean="0"/>
              <a:t> a </a:t>
            </a:r>
            <a:r>
              <a:rPr lang="en-GB" dirty="0" err="1" smtClean="0"/>
              <a:t>ni</a:t>
            </a:r>
            <a:r>
              <a:rPr lang="en-GB" dirty="0" smtClean="0"/>
              <a:t> </a:t>
            </a:r>
            <a:r>
              <a:rPr lang="en-GB" dirty="0" err="1" smtClean="0"/>
              <a:t>eert</a:t>
            </a:r>
            <a:endParaRPr lang="en-GB"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Reading Skills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Using a range of reading cues or clues- knowledge of letter sounds, punctuation, book language and how sentences are structured.</a:t>
            </a:r>
          </a:p>
          <a:p>
            <a:r>
              <a:rPr lang="en-GB" dirty="0" smtClean="0"/>
              <a:t>Predicting the next word and reading ahead to make sense of the text.</a:t>
            </a:r>
          </a:p>
          <a:p>
            <a:r>
              <a:rPr lang="en-GB" dirty="0" smtClean="0"/>
              <a:t>Using our knowledge of common words we know by sight.</a:t>
            </a:r>
          </a:p>
          <a:p>
            <a:r>
              <a:rPr lang="en-GB" dirty="0" smtClean="0"/>
              <a:t>Making guesses and trying different options.</a:t>
            </a:r>
          </a:p>
          <a:p>
            <a:r>
              <a:rPr lang="en-GB" dirty="0" smtClean="0"/>
              <a:t>Knowledge of directionality of text.</a:t>
            </a:r>
          </a:p>
          <a:p>
            <a:r>
              <a:rPr lang="en-GB" dirty="0" smtClean="0"/>
              <a:t>Early readers will also use the illustrations to gain a context and to make appropriate guesses at the words they do not know.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Reading progression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We read, share and tell stories every day!</a:t>
            </a:r>
          </a:p>
          <a:p>
            <a:r>
              <a:rPr lang="en-GB" dirty="0" smtClean="0"/>
              <a:t>Reading for meaning and with understanding is our main focus.</a:t>
            </a:r>
          </a:p>
          <a:p>
            <a:r>
              <a:rPr lang="en-GB" dirty="0" smtClean="0"/>
              <a:t>Our books are colour banded.</a:t>
            </a:r>
          </a:p>
          <a:p>
            <a:r>
              <a:rPr lang="en-GB" dirty="0" smtClean="0"/>
              <a:t>We use a variety of reading schemes so that children are introduced to a wide diversity of texts and text types i.e. fiction and nonfiction.</a:t>
            </a:r>
          </a:p>
          <a:p>
            <a:r>
              <a:rPr lang="en-GB" dirty="0" smtClean="0"/>
              <a:t>Children will be given a worded scheme book when they are able to comfortably segment and blend sounds and have retained a few high frequency words by sight.</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Pace!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There is no rush to move through the levels! We want to ensure that each child is confident at each stage of development. It is vital that there is a solid basis for future more challenging skills.</a:t>
            </a:r>
          </a:p>
          <a:p>
            <a:r>
              <a:rPr lang="en-GB" dirty="0" smtClean="0"/>
              <a:t>Books are a resource. The simplicity of the text does not preclude higher thinking or discussion. A simple book is </a:t>
            </a:r>
            <a:r>
              <a:rPr lang="en-GB" u="sng" dirty="0" smtClean="0"/>
              <a:t>not</a:t>
            </a:r>
            <a:r>
              <a:rPr lang="en-GB" dirty="0" smtClean="0"/>
              <a:t> a boring book!</a:t>
            </a:r>
          </a:p>
          <a:p>
            <a:r>
              <a:rPr lang="en-GB" dirty="0" smtClean="0"/>
              <a:t>We use a balance of individual and group reading.</a:t>
            </a:r>
          </a:p>
          <a:p>
            <a:r>
              <a:rPr lang="en-GB" dirty="0" smtClean="0">
                <a:solidFill>
                  <a:srgbClr val="FF0000"/>
                </a:solidFill>
              </a:rPr>
              <a:t>Our priority is to instil in our children a real love of books and reading, for future learning, life and pleasure.</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EYFS Writing</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first stage is to make meaningful marks and to be able to say what they represent.</a:t>
            </a:r>
          </a:p>
          <a:p>
            <a:r>
              <a:rPr lang="en-GB" dirty="0" smtClean="0"/>
              <a:t>The next step is to incorporate some recognisable letter shapes. At first, these may be randomly placed within words.</a:t>
            </a:r>
          </a:p>
          <a:p>
            <a:r>
              <a:rPr lang="en-GB" dirty="0" smtClean="0"/>
              <a:t>When they can hear more letter sounds, these can be added to the beginning of the words they want to write.</a:t>
            </a:r>
          </a:p>
          <a:p>
            <a:r>
              <a:rPr lang="en-GB" dirty="0" smtClean="0"/>
              <a:t>Associating the letter sounds that they can hear to the correct shape is a huge step for some children. Using an alphabet line or sound mat as a prompt can support this.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Physical aspects of writing</a:t>
            </a:r>
            <a:endParaRPr lang="en-GB" dirty="0"/>
          </a:p>
        </p:txBody>
      </p:sp>
      <p:sp>
        <p:nvSpPr>
          <p:cNvPr id="3" name="Content Placeholder 2"/>
          <p:cNvSpPr>
            <a:spLocks noGrp="1"/>
          </p:cNvSpPr>
          <p:nvPr>
            <p:ph idx="1"/>
          </p:nvPr>
        </p:nvSpPr>
        <p:spPr/>
        <p:txBody>
          <a:bodyPr>
            <a:normAutofit/>
          </a:bodyPr>
          <a:lstStyle/>
          <a:p>
            <a:r>
              <a:rPr lang="en-GB" dirty="0" smtClean="0"/>
              <a:t>Writing requires good muscle tone and coordination along with well developed fine and gross motor skills. (Fine motor skills-small movements/ Gross motor skills-large movements).</a:t>
            </a:r>
          </a:p>
          <a:p>
            <a:r>
              <a:rPr lang="en-GB" dirty="0" smtClean="0"/>
              <a:t>We include motor skill activities during every child initiated time.</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Children will also learn how to hold a writing implement using a tripod grip as this is the most comfortable position.</a:t>
            </a:r>
          </a:p>
          <a:p>
            <a:r>
              <a:rPr lang="en-GB" dirty="0" smtClean="0"/>
              <a:t>They also need to hold it with the correct pressure.</a:t>
            </a:r>
          </a:p>
          <a:p>
            <a:r>
              <a:rPr lang="en-GB" dirty="0" smtClean="0">
                <a:solidFill>
                  <a:srgbClr val="FF0000"/>
                </a:solidFill>
              </a:rPr>
              <a:t>It is vital that children use the correct letter formation as poor formation becomes a habit and ingrained very quickly! Incorrectly formed letters make it very difficult to develop handwriting into a fluent joined script later on.</a:t>
            </a:r>
            <a:r>
              <a:rPr lang="en-GB" dirty="0" smtClean="0"/>
              <a:t>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FF"/>
          </a:solidFill>
        </p:spPr>
        <p:txBody>
          <a:bodyPr/>
          <a:lstStyle/>
          <a:p>
            <a:r>
              <a:rPr lang="en-GB" dirty="0" smtClean="0"/>
              <a:t>Meeting Objectives</a:t>
            </a:r>
            <a:endParaRPr lang="en-GB" dirty="0"/>
          </a:p>
        </p:txBody>
      </p:sp>
      <p:sp>
        <p:nvSpPr>
          <p:cNvPr id="3" name="Content Placeholder 2"/>
          <p:cNvSpPr>
            <a:spLocks noGrp="1"/>
          </p:cNvSpPr>
          <p:nvPr>
            <p:ph idx="1"/>
          </p:nvPr>
        </p:nvSpPr>
        <p:spPr/>
        <p:txBody>
          <a:bodyPr>
            <a:normAutofit fontScale="85000" lnSpcReduction="10000"/>
          </a:bodyPr>
          <a:lstStyle/>
          <a:p>
            <a:pPr>
              <a:buNone/>
            </a:pPr>
            <a:endParaRPr lang="en-GB" dirty="0" smtClean="0"/>
          </a:p>
          <a:p>
            <a:r>
              <a:rPr lang="en-GB" dirty="0" smtClean="0"/>
              <a:t>To give an overview of phonic teaching in general</a:t>
            </a:r>
          </a:p>
          <a:p>
            <a:r>
              <a:rPr lang="en-GB" dirty="0" smtClean="0"/>
              <a:t>To explain phonic terms and correct pronunciation of sounds</a:t>
            </a:r>
          </a:p>
          <a:p>
            <a:r>
              <a:rPr lang="en-GB" dirty="0" smtClean="0"/>
              <a:t>To give an overview of our approach to early phonics and how this supports early writing and reading.</a:t>
            </a:r>
          </a:p>
          <a:p>
            <a:r>
              <a:rPr lang="en-GB" dirty="0" smtClean="0"/>
              <a:t>To reflect on the stages of children’s development in these learning areas.</a:t>
            </a:r>
          </a:p>
          <a:p>
            <a:r>
              <a:rPr lang="en-GB" dirty="0" smtClean="0"/>
              <a:t>To give ideas as to how you can support your child’s learning at home.</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normAutofit fontScale="90000"/>
          </a:bodyPr>
          <a:lstStyle/>
          <a:p>
            <a:r>
              <a:rPr lang="en-GB" dirty="0" smtClean="0"/>
              <a:t>How can you support phonic learning?</a:t>
            </a:r>
            <a:endParaRPr lang="en-GB" dirty="0"/>
          </a:p>
        </p:txBody>
      </p:sp>
      <p:sp>
        <p:nvSpPr>
          <p:cNvPr id="3" name="Content Placeholder 2"/>
          <p:cNvSpPr>
            <a:spLocks noGrp="1"/>
          </p:cNvSpPr>
          <p:nvPr>
            <p:ph idx="1"/>
          </p:nvPr>
        </p:nvSpPr>
        <p:spPr/>
        <p:txBody>
          <a:bodyPr>
            <a:normAutofit/>
          </a:bodyPr>
          <a:lstStyle/>
          <a:p>
            <a:r>
              <a:rPr lang="en-GB" dirty="0" smtClean="0"/>
              <a:t>Play ‘</a:t>
            </a:r>
            <a:r>
              <a:rPr lang="en-GB" dirty="0" err="1" smtClean="0"/>
              <a:t>Quickwrite</a:t>
            </a:r>
            <a:r>
              <a:rPr lang="en-GB" dirty="0" smtClean="0"/>
              <a:t>’. Say a sound and your child has to write it as quickly as possible.</a:t>
            </a:r>
          </a:p>
          <a:p>
            <a:r>
              <a:rPr lang="en-GB" dirty="0" smtClean="0"/>
              <a:t> Ask them to identify the initial sound of words by playing ‘I Spy’.</a:t>
            </a:r>
          </a:p>
          <a:p>
            <a:r>
              <a:rPr lang="en-GB" dirty="0" smtClean="0"/>
              <a:t>Play ‘Change the word’. Start with a word such as ‘cat’ and ask your child to change it to ‘hat’, ‘sat’, ‘bat’, ‘flat’ etc.</a:t>
            </a:r>
          </a:p>
          <a:p>
            <a:r>
              <a:rPr lang="en-GB" dirty="0" smtClean="0"/>
              <a:t>Log on to </a:t>
            </a:r>
            <a:r>
              <a:rPr lang="en-GB" dirty="0" smtClean="0">
                <a:solidFill>
                  <a:srgbClr val="002060"/>
                </a:solidFill>
              </a:rPr>
              <a:t>www.Phonicsplay.co.uk</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Background	</a:t>
            </a:r>
            <a:endParaRPr lang="en-GB" dirty="0"/>
          </a:p>
        </p:txBody>
      </p:sp>
      <p:sp>
        <p:nvSpPr>
          <p:cNvPr id="3" name="Content Placeholder 2"/>
          <p:cNvSpPr>
            <a:spLocks noGrp="1"/>
          </p:cNvSpPr>
          <p:nvPr>
            <p:ph idx="1"/>
          </p:nvPr>
        </p:nvSpPr>
        <p:spPr>
          <a:xfrm>
            <a:off x="457200" y="1772816"/>
            <a:ext cx="8229600" cy="4353347"/>
          </a:xfrm>
        </p:spPr>
        <p:txBody>
          <a:bodyPr>
            <a:normAutofit/>
          </a:bodyPr>
          <a:lstStyle/>
          <a:p>
            <a:r>
              <a:rPr lang="en-GB" dirty="0" smtClean="0"/>
              <a:t>Acquiring a solid knowledge of phonics is the key to reading and writing.</a:t>
            </a:r>
          </a:p>
          <a:p>
            <a:r>
              <a:rPr lang="en-GB" dirty="0" smtClean="0"/>
              <a:t>English is one of the most complex languages to learn as many of our sound patterns have more than one pronunciation and spelling so it is no surprise that some children experience difficulty!</a:t>
            </a:r>
          </a:p>
          <a:p>
            <a:r>
              <a:rPr lang="en-GB" dirty="0" smtClean="0"/>
              <a:t>There are 42 letter sound patterns.  </a:t>
            </a: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endParaRPr lang="en-GB" dirty="0"/>
          </a:p>
        </p:txBody>
      </p:sp>
      <p:sp>
        <p:nvSpPr>
          <p:cNvPr id="3" name="Content Placeholder 2"/>
          <p:cNvSpPr>
            <a:spLocks noGrp="1"/>
          </p:cNvSpPr>
          <p:nvPr>
            <p:ph idx="1"/>
          </p:nvPr>
        </p:nvSpPr>
        <p:spPr/>
        <p:txBody>
          <a:bodyPr>
            <a:normAutofit/>
          </a:bodyPr>
          <a:lstStyle/>
          <a:p>
            <a:r>
              <a:rPr lang="en-GB" dirty="0" smtClean="0"/>
              <a:t>We follow the Primary National Letters and Sounds strategy.</a:t>
            </a:r>
          </a:p>
          <a:p>
            <a:r>
              <a:rPr lang="en-GB" dirty="0" smtClean="0"/>
              <a:t>This programme is divided into 6 phases.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Phase 1</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This phase explores sounds and encourages children to hear and distinguish sounds around them.</a:t>
            </a:r>
          </a:p>
          <a:p>
            <a:r>
              <a:rPr lang="en-GB" dirty="0" smtClean="0"/>
              <a:t>It includes using instruments, body percussion and voiced sounds.</a:t>
            </a:r>
          </a:p>
          <a:p>
            <a:r>
              <a:rPr lang="en-GB" dirty="0" smtClean="0"/>
              <a:t>It also covers rhythm and rhyme and alliteration activities.</a:t>
            </a:r>
          </a:p>
          <a:p>
            <a:r>
              <a:rPr lang="en-GB" dirty="0" smtClean="0"/>
              <a:t>We play games, make music and it is very practical.</a:t>
            </a:r>
          </a:p>
          <a:p>
            <a:r>
              <a:rPr lang="en-GB" dirty="0" smtClean="0"/>
              <a:t>Finally it moves onto segmenting and blending</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Segmenting and Blending</a:t>
            </a:r>
            <a:endParaRPr lang="en-GB" dirty="0"/>
          </a:p>
        </p:txBody>
      </p:sp>
      <p:sp>
        <p:nvSpPr>
          <p:cNvPr id="3" name="Content Placeholder 2"/>
          <p:cNvSpPr>
            <a:spLocks noGrp="1"/>
          </p:cNvSpPr>
          <p:nvPr>
            <p:ph idx="1"/>
          </p:nvPr>
        </p:nvSpPr>
        <p:spPr/>
        <p:txBody>
          <a:bodyPr>
            <a:normAutofit lnSpcReduction="10000"/>
          </a:bodyPr>
          <a:lstStyle/>
          <a:p>
            <a:r>
              <a:rPr lang="en-GB" sz="3600" dirty="0" smtClean="0"/>
              <a:t>This is breaking words down into their individual sounds and sliding them back together as a whole.</a:t>
            </a:r>
          </a:p>
          <a:p>
            <a:r>
              <a:rPr lang="en-GB" sz="3600" dirty="0" smtClean="0"/>
              <a:t>This skill is the essential element of independent reading and writing.</a:t>
            </a:r>
          </a:p>
          <a:p>
            <a:r>
              <a:rPr lang="en-GB" sz="3600" dirty="0" smtClean="0"/>
              <a:t>We practice this by orally segmenting and blending sounds in words and by using phoneme frames.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Phonic terms</a:t>
            </a:r>
            <a:endParaRPr lang="en-GB" dirty="0"/>
          </a:p>
        </p:txBody>
      </p:sp>
      <p:sp>
        <p:nvSpPr>
          <p:cNvPr id="3" name="Content Placeholder 2"/>
          <p:cNvSpPr>
            <a:spLocks noGrp="1"/>
          </p:cNvSpPr>
          <p:nvPr>
            <p:ph idx="1"/>
          </p:nvPr>
        </p:nvSpPr>
        <p:spPr/>
        <p:txBody>
          <a:bodyPr/>
          <a:lstStyle/>
          <a:p>
            <a:r>
              <a:rPr lang="en-GB" dirty="0" smtClean="0"/>
              <a:t>Your child may use these phonic terms.</a:t>
            </a:r>
          </a:p>
          <a:p>
            <a:r>
              <a:rPr lang="en-GB" dirty="0" smtClean="0">
                <a:solidFill>
                  <a:srgbClr val="FF0000"/>
                </a:solidFill>
              </a:rPr>
              <a:t>Phoneme</a:t>
            </a:r>
            <a:r>
              <a:rPr lang="en-GB" dirty="0" smtClean="0"/>
              <a:t>: The smallest unit of sound in a word e.g. c/a/t, </a:t>
            </a:r>
            <a:r>
              <a:rPr lang="en-GB" dirty="0" err="1" smtClean="0"/>
              <a:t>sh</a:t>
            </a:r>
            <a:r>
              <a:rPr lang="en-GB" dirty="0" smtClean="0"/>
              <a:t>/o/p, t/ea/</a:t>
            </a:r>
            <a:r>
              <a:rPr lang="en-GB" dirty="0" err="1" smtClean="0"/>
              <a:t>ch</a:t>
            </a:r>
            <a:r>
              <a:rPr lang="en-GB" dirty="0" smtClean="0"/>
              <a:t>/</a:t>
            </a:r>
            <a:r>
              <a:rPr lang="en-GB" dirty="0" err="1" smtClean="0"/>
              <a:t>er</a:t>
            </a:r>
            <a:r>
              <a:rPr lang="en-GB" dirty="0" smtClean="0"/>
              <a:t>.</a:t>
            </a:r>
          </a:p>
          <a:p>
            <a:r>
              <a:rPr lang="en-GB" dirty="0" smtClean="0">
                <a:solidFill>
                  <a:srgbClr val="FF0000"/>
                </a:solidFill>
              </a:rPr>
              <a:t>Grapheme</a:t>
            </a:r>
            <a:r>
              <a:rPr lang="en-GB" dirty="0" smtClean="0"/>
              <a:t>: The written letter or groups of letters representing one sound (how they look written down).</a:t>
            </a:r>
          </a:p>
          <a:p>
            <a:r>
              <a:rPr lang="en-GB" dirty="0" smtClean="0">
                <a:solidFill>
                  <a:srgbClr val="FF0000"/>
                </a:solidFill>
              </a:rPr>
              <a:t>Digraph</a:t>
            </a:r>
            <a:r>
              <a:rPr lang="en-GB" dirty="0" smtClean="0"/>
              <a:t>: Two letters which together make one sound e.g. ‘</a:t>
            </a:r>
            <a:r>
              <a:rPr lang="en-GB" dirty="0" err="1" smtClean="0"/>
              <a:t>ee</a:t>
            </a:r>
            <a:r>
              <a:rPr lang="en-GB" dirty="0" smtClean="0"/>
              <a:t>’, ‘</a:t>
            </a:r>
            <a:r>
              <a:rPr lang="en-GB" dirty="0" err="1" smtClean="0"/>
              <a:t>ch</a:t>
            </a:r>
            <a:r>
              <a:rPr lang="en-GB" dirty="0" smtClean="0"/>
              <a:t>’, ‘ck’.</a:t>
            </a:r>
            <a:endParaRPr lang="en-GB" dirty="0" smtClean="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endParaRPr lang="en-GB" dirty="0"/>
          </a:p>
        </p:txBody>
      </p:sp>
      <p:sp>
        <p:nvSpPr>
          <p:cNvPr id="3" name="Content Placeholder 2"/>
          <p:cNvSpPr>
            <a:spLocks noGrp="1"/>
          </p:cNvSpPr>
          <p:nvPr>
            <p:ph idx="1"/>
          </p:nvPr>
        </p:nvSpPr>
        <p:spPr/>
        <p:txBody>
          <a:bodyPr/>
          <a:lstStyle/>
          <a:p>
            <a:r>
              <a:rPr lang="en-GB" dirty="0" smtClean="0">
                <a:solidFill>
                  <a:srgbClr val="FF0000"/>
                </a:solidFill>
              </a:rPr>
              <a:t>Split digraph</a:t>
            </a:r>
            <a:r>
              <a:rPr lang="en-GB" dirty="0" smtClean="0"/>
              <a:t>: Two letters which work as a pair but are split to represent one sound e.g. ‘a-e’ as in c</a:t>
            </a:r>
            <a:r>
              <a:rPr lang="en-GB" u="sng" dirty="0" smtClean="0"/>
              <a:t>a</a:t>
            </a:r>
            <a:r>
              <a:rPr lang="en-GB" dirty="0" smtClean="0"/>
              <a:t>k</a:t>
            </a:r>
            <a:r>
              <a:rPr lang="en-GB" u="sng" dirty="0" smtClean="0"/>
              <a:t>e.</a:t>
            </a:r>
          </a:p>
          <a:p>
            <a:r>
              <a:rPr lang="en-GB" dirty="0" err="1" smtClean="0">
                <a:solidFill>
                  <a:srgbClr val="FF0000"/>
                </a:solidFill>
              </a:rPr>
              <a:t>Trigraph</a:t>
            </a:r>
            <a:r>
              <a:rPr lang="en-GB" dirty="0" smtClean="0"/>
              <a:t>: Three letters which together make one sound e.g. ‘</a:t>
            </a:r>
            <a:r>
              <a:rPr lang="en-GB" dirty="0" err="1" smtClean="0"/>
              <a:t>tch</a:t>
            </a:r>
            <a:r>
              <a:rPr lang="en-GB" dirty="0" smtClean="0"/>
              <a:t>’ as in ma</a:t>
            </a:r>
            <a:r>
              <a:rPr lang="en-GB" u="sng" dirty="0" smtClean="0"/>
              <a:t>tch</a:t>
            </a:r>
            <a:r>
              <a:rPr lang="en-GB" dirty="0" smtClean="0"/>
              <a:t> and ‘</a:t>
            </a:r>
            <a:r>
              <a:rPr lang="en-GB" dirty="0" err="1" smtClean="0"/>
              <a:t>igh</a:t>
            </a:r>
            <a:r>
              <a:rPr lang="en-GB" dirty="0" smtClean="0"/>
              <a:t>’ as in n</a:t>
            </a:r>
            <a:r>
              <a:rPr lang="en-GB" u="sng" dirty="0" smtClean="0"/>
              <a:t>igh</a:t>
            </a:r>
            <a:r>
              <a:rPr lang="en-GB" dirty="0" smtClean="0"/>
              <a:t>t</a:t>
            </a:r>
            <a:r>
              <a:rPr lang="en-GB" u="sng" dirty="0" smtClean="0"/>
              <a:t>.</a:t>
            </a:r>
            <a:endParaRPr lang="en-GB"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GB" dirty="0" smtClean="0"/>
              <a:t>We have a daily structured phonics session that includes introducing new phonemes, revisiting previously learnt phonemes and learning common words by using them in sentences.</a:t>
            </a:r>
          </a:p>
          <a:p>
            <a:r>
              <a:rPr lang="en-GB" dirty="0" smtClean="0"/>
              <a:t>Correct letter formation is taught and modelled alongside practising the sound.</a:t>
            </a:r>
          </a:p>
          <a:p>
            <a:r>
              <a:rPr lang="en-GB" dirty="0" smtClean="0"/>
              <a:t>We start with single sounds (phonemes) and then progress to digraphs.</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1228</Words>
  <Application>Microsoft Office PowerPoint</Application>
  <PresentationFormat>On-screen Show (4:3)</PresentationFormat>
  <Paragraphs>87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Phonics</vt:lpstr>
      <vt:lpstr>Meeting Objectives</vt:lpstr>
      <vt:lpstr>Background </vt:lpstr>
      <vt:lpstr>PowerPoint Presentation</vt:lpstr>
      <vt:lpstr>Phase 1</vt:lpstr>
      <vt:lpstr>Segmenting and Blending</vt:lpstr>
      <vt:lpstr>Phonic terms</vt:lpstr>
      <vt:lpstr>PowerPoint Presentation</vt:lpstr>
      <vt:lpstr>PowerPoint Presentation</vt:lpstr>
      <vt:lpstr>Pure sounds</vt:lpstr>
      <vt:lpstr>PowerPoint Presentation</vt:lpstr>
      <vt:lpstr>EYFS Reading</vt:lpstr>
      <vt:lpstr>What does this say?</vt:lpstr>
      <vt:lpstr>Reading Skills</vt:lpstr>
      <vt:lpstr>Reading progression</vt:lpstr>
      <vt:lpstr>Pace!</vt:lpstr>
      <vt:lpstr>EYFS Writing</vt:lpstr>
      <vt:lpstr>Physical aspects of writing</vt:lpstr>
      <vt:lpstr>PowerPoint Presentation</vt:lpstr>
      <vt:lpstr>How can you support phonic learning?</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phonic learning</dc:title>
  <dc:creator>tracey</dc:creator>
  <cp:lastModifiedBy>Jayne Hewish</cp:lastModifiedBy>
  <cp:revision>20</cp:revision>
  <dcterms:created xsi:type="dcterms:W3CDTF">2014-05-20T19:26:12Z</dcterms:created>
  <dcterms:modified xsi:type="dcterms:W3CDTF">2018-11-30T10:08:22Z</dcterms:modified>
</cp:coreProperties>
</file>