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20"/>
  </p:notesMasterIdLst>
  <p:sldIdLst>
    <p:sldId id="256" r:id="rId5"/>
    <p:sldId id="257" r:id="rId6"/>
    <p:sldId id="259" r:id="rId7"/>
    <p:sldId id="258" r:id="rId8"/>
    <p:sldId id="267" r:id="rId9"/>
    <p:sldId id="268" r:id="rId10"/>
    <p:sldId id="269" r:id="rId11"/>
    <p:sldId id="270" r:id="rId12"/>
    <p:sldId id="271" r:id="rId13"/>
    <p:sldId id="262" r:id="rId14"/>
    <p:sldId id="264" r:id="rId15"/>
    <p:sldId id="272" r:id="rId16"/>
    <p:sldId id="265" r:id="rId17"/>
    <p:sldId id="266" r:id="rId18"/>
    <p:sldId id="26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68" d="100"/>
          <a:sy n="68" d="100"/>
        </p:scale>
        <p:origin x="145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Lathwell-Fisher" userId="0aa192f7-82dc-4c70-b784-7aa9c6f203e4" providerId="ADAL" clId="{14ACC551-B5AA-488E-9A15-83EFB6E5FEDC}"/>
    <pc:docChg chg="custSel modSld">
      <pc:chgData name="Sarah Lathwell-Fisher" userId="0aa192f7-82dc-4c70-b784-7aa9c6f203e4" providerId="ADAL" clId="{14ACC551-B5AA-488E-9A15-83EFB6E5FEDC}" dt="2023-07-13T14:57:54.439" v="544" actId="20577"/>
      <pc:docMkLst>
        <pc:docMk/>
      </pc:docMkLst>
      <pc:sldChg chg="delSp modSp">
        <pc:chgData name="Sarah Lathwell-Fisher" userId="0aa192f7-82dc-4c70-b784-7aa9c6f203e4" providerId="ADAL" clId="{14ACC551-B5AA-488E-9A15-83EFB6E5FEDC}" dt="2023-07-13T14:57:54.439" v="544" actId="20577"/>
        <pc:sldMkLst>
          <pc:docMk/>
          <pc:sldMk cId="2848463180" sldId="259"/>
        </pc:sldMkLst>
        <pc:spChg chg="mod">
          <ac:chgData name="Sarah Lathwell-Fisher" userId="0aa192f7-82dc-4c70-b784-7aa9c6f203e4" providerId="ADAL" clId="{14ACC551-B5AA-488E-9A15-83EFB6E5FEDC}" dt="2023-07-12T19:56:05.195" v="537" actId="20577"/>
          <ac:spMkLst>
            <pc:docMk/>
            <pc:sldMk cId="2848463180" sldId="259"/>
            <ac:spMk id="2" creationId="{00000000-0000-0000-0000-000000000000}"/>
          </ac:spMkLst>
        </pc:spChg>
        <pc:spChg chg="mod">
          <ac:chgData name="Sarah Lathwell-Fisher" userId="0aa192f7-82dc-4c70-b784-7aa9c6f203e4" providerId="ADAL" clId="{14ACC551-B5AA-488E-9A15-83EFB6E5FEDC}" dt="2023-07-12T19:49:06.637" v="304" actId="1076"/>
          <ac:spMkLst>
            <pc:docMk/>
            <pc:sldMk cId="2848463180" sldId="259"/>
            <ac:spMk id="4" creationId="{00000000-0000-0000-0000-000000000000}"/>
          </ac:spMkLst>
        </pc:spChg>
        <pc:spChg chg="mod">
          <ac:chgData name="Sarah Lathwell-Fisher" userId="0aa192f7-82dc-4c70-b784-7aa9c6f203e4" providerId="ADAL" clId="{14ACC551-B5AA-488E-9A15-83EFB6E5FEDC}" dt="2023-07-13T14:57:54.439" v="544" actId="20577"/>
          <ac:spMkLst>
            <pc:docMk/>
            <pc:sldMk cId="2848463180" sldId="259"/>
            <ac:spMk id="5" creationId="{00000000-0000-0000-0000-000000000000}"/>
          </ac:spMkLst>
        </pc:spChg>
        <pc:spChg chg="del mod">
          <ac:chgData name="Sarah Lathwell-Fisher" userId="0aa192f7-82dc-4c70-b784-7aa9c6f203e4" providerId="ADAL" clId="{14ACC551-B5AA-488E-9A15-83EFB6E5FEDC}" dt="2023-07-12T19:47:55.761" v="208" actId="478"/>
          <ac:spMkLst>
            <pc:docMk/>
            <pc:sldMk cId="2848463180" sldId="259"/>
            <ac:spMk id="7" creationId="{96697C77-E784-4222-AD14-72E0F42A86E5}"/>
          </ac:spMkLst>
        </pc:spChg>
        <pc:picChg chg="del">
          <ac:chgData name="Sarah Lathwell-Fisher" userId="0aa192f7-82dc-4c70-b784-7aa9c6f203e4" providerId="ADAL" clId="{14ACC551-B5AA-488E-9A15-83EFB6E5FEDC}" dt="2023-07-12T19:47:57.915" v="209" actId="478"/>
          <ac:picMkLst>
            <pc:docMk/>
            <pc:sldMk cId="2848463180" sldId="259"/>
            <ac:picMk id="8" creationId="{1BD544C1-9B2E-4E9A-A651-2F27A0B513B3}"/>
          </ac:picMkLst>
        </pc:picChg>
      </pc:sldChg>
      <pc:sldChg chg="modSp">
        <pc:chgData name="Sarah Lathwell-Fisher" userId="0aa192f7-82dc-4c70-b784-7aa9c6f203e4" providerId="ADAL" clId="{14ACC551-B5AA-488E-9A15-83EFB6E5FEDC}" dt="2023-07-12T20:01:11.910" v="542" actId="27636"/>
        <pc:sldMkLst>
          <pc:docMk/>
          <pc:sldMk cId="0" sldId="262"/>
        </pc:sldMkLst>
        <pc:spChg chg="mod">
          <ac:chgData name="Sarah Lathwell-Fisher" userId="0aa192f7-82dc-4c70-b784-7aa9c6f203e4" providerId="ADAL" clId="{14ACC551-B5AA-488E-9A15-83EFB6E5FEDC}" dt="2023-07-12T20:01:08.705" v="540" actId="1076"/>
          <ac:spMkLst>
            <pc:docMk/>
            <pc:sldMk cId="0" sldId="262"/>
            <ac:spMk id="2" creationId="{00000000-0000-0000-0000-000000000000}"/>
          </ac:spMkLst>
        </pc:spChg>
        <pc:spChg chg="mod">
          <ac:chgData name="Sarah Lathwell-Fisher" userId="0aa192f7-82dc-4c70-b784-7aa9c6f203e4" providerId="ADAL" clId="{14ACC551-B5AA-488E-9A15-83EFB6E5FEDC}" dt="2023-07-12T20:01:11.910" v="542" actId="27636"/>
          <ac:spMkLst>
            <pc:docMk/>
            <pc:sldMk cId="0" sldId="262"/>
            <ac:spMk id="3" creationId="{00000000-0000-0000-0000-000000000000}"/>
          </ac:spMkLst>
        </pc:spChg>
      </pc:sldChg>
      <pc:sldChg chg="modSp">
        <pc:chgData name="Sarah Lathwell-Fisher" userId="0aa192f7-82dc-4c70-b784-7aa9c6f203e4" providerId="ADAL" clId="{14ACC551-B5AA-488E-9A15-83EFB6E5FEDC}" dt="2023-07-09T20:11:42.637" v="117" actId="20577"/>
        <pc:sldMkLst>
          <pc:docMk/>
          <pc:sldMk cId="4231300365" sldId="264"/>
        </pc:sldMkLst>
        <pc:spChg chg="mod">
          <ac:chgData name="Sarah Lathwell-Fisher" userId="0aa192f7-82dc-4c70-b784-7aa9c6f203e4" providerId="ADAL" clId="{14ACC551-B5AA-488E-9A15-83EFB6E5FEDC}" dt="2023-07-09T20:11:42.637" v="117" actId="20577"/>
          <ac:spMkLst>
            <pc:docMk/>
            <pc:sldMk cId="4231300365" sldId="264"/>
            <ac:spMk id="3" creationId="{00000000-0000-0000-0000-000000000000}"/>
          </ac:spMkLst>
        </pc:spChg>
      </pc:sldChg>
      <pc:sldChg chg="modSp">
        <pc:chgData name="Sarah Lathwell-Fisher" userId="0aa192f7-82dc-4c70-b784-7aa9c6f203e4" providerId="ADAL" clId="{14ACC551-B5AA-488E-9A15-83EFB6E5FEDC}" dt="2023-07-09T20:14:22.969" v="207" actId="114"/>
        <pc:sldMkLst>
          <pc:docMk/>
          <pc:sldMk cId="1653114370" sldId="266"/>
        </pc:sldMkLst>
        <pc:spChg chg="mod">
          <ac:chgData name="Sarah Lathwell-Fisher" userId="0aa192f7-82dc-4c70-b784-7aa9c6f203e4" providerId="ADAL" clId="{14ACC551-B5AA-488E-9A15-83EFB6E5FEDC}" dt="2023-07-09T20:14:22.969" v="207" actId="114"/>
          <ac:spMkLst>
            <pc:docMk/>
            <pc:sldMk cId="1653114370" sldId="266"/>
            <ac:spMk id="3" creationId="{FE34EAFA-617B-7D0E-FFC0-399F42670ACF}"/>
          </ac:spMkLst>
        </pc:spChg>
      </pc:sldChg>
      <pc:sldChg chg="modSp">
        <pc:chgData name="Sarah Lathwell-Fisher" userId="0aa192f7-82dc-4c70-b784-7aa9c6f203e4" providerId="ADAL" clId="{14ACC551-B5AA-488E-9A15-83EFB6E5FEDC}" dt="2023-07-12T20:00:39.378" v="539" actId="20577"/>
        <pc:sldMkLst>
          <pc:docMk/>
          <pc:sldMk cId="3756244100" sldId="269"/>
        </pc:sldMkLst>
        <pc:spChg chg="mod">
          <ac:chgData name="Sarah Lathwell-Fisher" userId="0aa192f7-82dc-4c70-b784-7aa9c6f203e4" providerId="ADAL" clId="{14ACC551-B5AA-488E-9A15-83EFB6E5FEDC}" dt="2023-07-12T20:00:39.378" v="539" actId="20577"/>
          <ac:spMkLst>
            <pc:docMk/>
            <pc:sldMk cId="3756244100" sldId="269"/>
            <ac:spMk id="3" creationId="{B5BE80C5-A692-4D99-9477-68D274FA7FC9}"/>
          </ac:spMkLst>
        </pc:spChg>
      </pc:sldChg>
      <pc:sldChg chg="modSp">
        <pc:chgData name="Sarah Lathwell-Fisher" userId="0aa192f7-82dc-4c70-b784-7aa9c6f203e4" providerId="ADAL" clId="{14ACC551-B5AA-488E-9A15-83EFB6E5FEDC}" dt="2023-07-12T19:53:04.153" v="503" actId="20577"/>
        <pc:sldMkLst>
          <pc:docMk/>
          <pc:sldMk cId="3397936530" sldId="272"/>
        </pc:sldMkLst>
        <pc:spChg chg="mod">
          <ac:chgData name="Sarah Lathwell-Fisher" userId="0aa192f7-82dc-4c70-b784-7aa9c6f203e4" providerId="ADAL" clId="{14ACC551-B5AA-488E-9A15-83EFB6E5FEDC}" dt="2023-07-12T19:53:04.153" v="503" actId="20577"/>
          <ac:spMkLst>
            <pc:docMk/>
            <pc:sldMk cId="3397936530" sldId="272"/>
            <ac:spMk id="3" creationId="{00000000-0000-0000-0000-000000000000}"/>
          </ac:spMkLst>
        </pc:spChg>
      </pc:sldChg>
    </pc:docChg>
  </pc:docChgLst>
  <pc:docChgLst>
    <pc:chgData name="Sarah Lathwell-Fisher" userId="0aa192f7-82dc-4c70-b784-7aa9c6f203e4" providerId="ADAL" clId="{11C6B6A9-7402-4254-83D9-B98FF0B74449}"/>
    <pc:docChg chg="modSld">
      <pc:chgData name="Sarah Lathwell-Fisher" userId="0aa192f7-82dc-4c70-b784-7aa9c6f203e4" providerId="ADAL" clId="{11C6B6A9-7402-4254-83D9-B98FF0B74449}" dt="2023-07-09T11:37:53.040" v="5" actId="20577"/>
      <pc:docMkLst>
        <pc:docMk/>
      </pc:docMkLst>
      <pc:sldChg chg="modSp">
        <pc:chgData name="Sarah Lathwell-Fisher" userId="0aa192f7-82dc-4c70-b784-7aa9c6f203e4" providerId="ADAL" clId="{11C6B6A9-7402-4254-83D9-B98FF0B74449}" dt="2023-07-09T11:37:53.040" v="5" actId="20577"/>
        <pc:sldMkLst>
          <pc:docMk/>
          <pc:sldMk cId="1860374039" sldId="257"/>
        </pc:sldMkLst>
        <pc:spChg chg="mod">
          <ac:chgData name="Sarah Lathwell-Fisher" userId="0aa192f7-82dc-4c70-b784-7aa9c6f203e4" providerId="ADAL" clId="{11C6B6A9-7402-4254-83D9-B98FF0B74449}" dt="2023-07-09T11:37:53.040" v="5" actId="20577"/>
          <ac:spMkLst>
            <pc:docMk/>
            <pc:sldMk cId="1860374039" sldId="257"/>
            <ac:spMk id="2"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3-07-04T09:45:19.05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0,'26'0'187,"26"0"-187,-1 0 16,1 0-16,-26 0 15,52 0-15,-26 0 16,-26 26-16,26-26 0,-1 0 16,1 0-16,0 0 15,0 0-15,-26 0 16,0 0-16,0 0 16,26 0-16,-1 0 0,-25 0 15,0 0-15,0 0 16,0 26-16,0-26 15,0 0-15,0 0 16,26 0-16,-26 0 16,-1 0-16,1 0 15,0 0 1,0 0-16,0 0 16,0 0-16,0 0 15,0 0 1,0 0-1,0 0 17,0 0-32,0 0 15,-1 0 1,1 0 0,0 0-1,0 0 1,0 0-16,0 0 31,0 0-31,0 0 16,0 0-1,0 0 1,0 0 0,0 0-1,-1 0 16,1 0-15,0 0 0,0 0 15,0 0-15,-26 26 62</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3-07-04T09:45:23.567"/>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82 0,'26'0'281,"0"0"-281,25-26 16,1 26-16,0 0 15,-26 0-15,26 0 16,0 0-16,0 0 16,-27 0-1,27 0-15,-26 0 0,26 0 16,-26 0 0,0 0-16,0 0 15,0 0-15,26 0 16,-1 0-16,-25 0 0,26 0 15,-26 0-15,0 0 16,26 0-16,-26 0 16,26 0-16,-26 0 15,25 0-15,1 0 16,-26 0 0,26 0-1,-26 0-15,0 0 16,0 0-16,-26-26 15,26 26-15,0 0 16,-1 0-16,1 0 16,0 0-16,-26-26 15,26 26-15,0 0 16,0 0-16,0 0 0,0 0 16,0 0-16,0 0 15,0 0-15,0 0 16,25 0-1,-25 0-15,26 0 16,-26 0 0,0 0-1,0 0 1,0 0 15,0 0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3-07-04T09:45:33.809"/>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0,'26'26'281,"0"-26"-281,0 0 0,26 26 16,-26-26-16,26 0 15,-26 0 1,26 0 0,-27 0-16,1 0 15,0 0-15,0 0 16,0 0-1,26 0-15,-26 0 32,0 0-32,0 0 15,0 0 1,0 0-16,0 0 16,-1 0-16,1 0 15,0 0-15,0 0 16,0 0-1,0 0-15,0 0 16,0 0 0,0 0-16,0 0 31,0 0-31,0 0 31,-1 0-31,1 0 16,0 0-1,0 0 1,0 0 0,0 0-16,0 0 31,0 0-31,0 0 16,0 0 15,0 0 0,0 0 203,-1 0-202,1 0-17,0 0 17,0 0-1,0 0 0,0 0-15,0 0-16,0 0 15,0 0 1,0 0 0,0 0-1,0 0 1,-1 0-1,1 0 1,0 0 15</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3-07-04T09:45:38.30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0 154 0,'26'0'250,"-1"0"-250,27 0 16,-26-25-16,0 25 15,0 0-15,0 0 16,0-26-16,26 26 15,-26 0-15,25-26 16,1 26-16,-52-26 16,52 26-16,0-26 15,-26 26-15,26 0 16,-26 0-16,0 0 0,25 0 16,1 0-16,0 0 15,-26 0-15,0 0 16,52 0-16,-52 0 15,25 0-15,1 0 0,-26 0 16,52 0-16,-52 0 16,26 0-16,-26 0 15,0 0-15,25 0 16,-25 0-16,0 0 16,26 0-16,-26 0 15,0 0-15,0 0 16,0 0-1,0 0-15,25 0 16,-25 0-16,0 0 31,0 0-31,0 0 32,0 0-17,0 0 1,-26 26 140,-26-26-125,0 26-15,0-26 0,0 26-16,26 0 15,-26-26-15,0 0 16,1 25 15,-1-25-15,0 0-1,0 0 95,0 0-95,0 0 17,0 0-32,0 0 15,0 0 1,0 0-1,0 0-15,0 0 16,1 0 0,-1 0-1,0 0-15,0 0 16,0 0 0,0 0-16,0 0 15,0 0-15,0 0 16,0 0-1,0 0-15,0 0 16,1 0 0,-1 0-16,0 0 31,0 0-31,0 0 16,0 0-1,0 0-15,0 0 16,0 0-1,0 0 1,0 0 0,0 0-16,1 0 15,-1 0 1,0 0 0,0 0-1,0 0-15,0 0 16,0 0-16,0 0 31,0 0-31,0 0 16,0 0-16,0 0 15,26 26-15,-26-26 16,1 0-16,-1 0 16,0 26-1,0-26 1,26 26-16,-26-26 15,0 0-15,0 0 16,0 0 15,0 0-31,0 0 32,0 0-17,0 0 16,52 0 79,0 0-79,0 0 0,0 0-15,0 0 0,0 0-16,0 0 15,0 0-15,0 0 16,0 0-16,0 0 0,25 0 15,-25 0-15,26 0 16,-26 0-16,26 0 16,-26 0-1,0 0-15,0 0 0,0 0 16,0 0-16,25 0 16,1 0-1,-26 0-15,0 0 16,26 0-16,-26 0 15,0 0 1,0 0-16,0 0 16,-1 0-1,1 0 1,0 0-16,0 0 16,0 0-1,0 0 1,0 0-1,0 0 1,0 0-16,26 0 31,-26 0-15,-1 0-16,1 0 0,0 0 16,0 0-1,0 0-15,26 0 16,-26 0-1,0 0 1,0 0 0,0 0-1,0 0 1,-1 0-16,1 0 16,0 0-1,0 0 32,0 0 328,0 0-375,0 0 63,0 0-32</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3-07-04T09:46:49.65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1 242 0,'0'26'265,"0"0"-249,0-1-16,0 27 16,0-26-16,0 26 15,0-26-15,0 0 16,0 0-16,0 0 15,0 0-15,0 0 0,0 25 16,0-25 0,0 0-16,0 0 15,0 0-15,0 0 16,0 26-16,0-26 16,0 0-16,26 0 15,-26 0-15,0-1 16,26 1-16,-26 0 15,0 0-15,0 0 0,0 0 16,0 26-16,0-26 16,0 0-1,0 0-15,0 0 16,0-1-16,0 1 16,0 0-16,0 26 15,0-26 1,26-26-16,-26 26 15,0 0-15,0 0 0,26-26 16,-26 26 0,0 0-16,0 0 31,0-1-31,25-25 0,-25 26 16,0 0-1,0 0-15,0 0 31,0 0 1,26-26 77,0 0-78,0 0 1,0 0-32,0 0 15,0 0 1,0 0-1,-26-26 1,26 26-16,0 0 0,0 0 16,25 0-1,-51-26-15,26 26 16,0 0 0,0 0-16,-26-26 0,52 26 15,-26 0 1,0 0-1,0-26 1,0 26-16,0 0 16,0 0-16,0 0 15,-1 0 1,1 0-16,0 0 16,0 0-1,0 0 16,0 0-15,0 0-16,-26-26 16,26 26-1,0 0 1,0 0 0,0 0-16,0-25 15,-1 25-15,1 0 16,0 0-1,26 0-15,-26 0 16,0 0 0,0 0-1,0 0 17,0 0-32,0 0 46,-26-26-46,26 26 16,-26-26 15,25 26 32,-25-26-48,26 0 1,-26 0 0,26 0-16,-26 0 15,0-26 1,0 26-16,0 0 16,0 1-16,26-27 15,-26 26-15,0 0 16,0 0-16,0 0 15,26 0-15,-26 0 16,0 0 0,0 0-1,26 26-15,-26-26 16,0 1-16,0-1 31,0 0-31,26 0 16,-26 0-1,26 26-15,-26-26 16,0 0 0,0 0-16,0 0 15,0 0 1,0 0-16,0-25 16,0 25-1,0-26-15,0 26 16,0 0-16,0 0 15,0 0-15,0 0 16,0 0-16,0 0 16,0-26-1,0 27-15,0-1 16,0 0 0,0 0-1,0 0 1,0 0 15,0 0-15,0 0-1,0 0 17,0 0-17,-26 26 79,0 0-47,0 0-32,0 0 17,0 0-17,0 0 17,0 26-1,1-26-16,-1 0 1,0 0 15,0 0-31,0 0 32,0 0-32,0 0 15,0 0 1,0 0-1,0 0-15,0 0 32,0 0-32,1 0 15,-1 0 1,0 0 0,0 0 15,0 0-16,0 0 1,0 0 0,0 0-1,0 0 1,0 0-16,0 0 16,0 0-1,1 0 1,-1 0-1,0 0-15,0 0 32,0 0-32,26-26 15,-26 26 1,0 0-16,0 0 16,0 0-1,0 0 1,0 0-1,0 0 1,0 0 0,26-26-1,-25 26-15,-1 0 16,0 0 0,0 0 15,0 0-16,26-26 17,-26 26-32,0 0 31,0 0-15,0 0-16,0 0 31,0 0 0,0 0-15,-25 0 968,25 0-953,0 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925794-38CB-44C2-A4B0-FD748F770A06}" type="datetimeFigureOut">
              <a:rPr lang="en-GB" smtClean="0"/>
              <a:pPr/>
              <a:t>13/07/2023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B973DA-94F0-46E4-8199-6E48363A8C9E}" type="slidenum">
              <a:rPr lang="en-GB" smtClean="0"/>
              <a:pPr/>
              <a:t>‹#›</a:t>
            </a:fld>
            <a:endParaRPr lang="en-GB"/>
          </a:p>
        </p:txBody>
      </p:sp>
    </p:spTree>
    <p:extLst>
      <p:ext uri="{BB962C8B-B14F-4D97-AF65-F5344CB8AC3E}">
        <p14:creationId xmlns:p14="http://schemas.microsoft.com/office/powerpoint/2010/main" val="1098242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B973DA-94F0-46E4-8199-6E48363A8C9E}" type="slidenum">
              <a:rPr lang="en-GB" smtClean="0"/>
              <a:pPr/>
              <a:t>3</a:t>
            </a:fld>
            <a:endParaRPr lang="en-GB"/>
          </a:p>
        </p:txBody>
      </p:sp>
    </p:spTree>
    <p:extLst>
      <p:ext uri="{BB962C8B-B14F-4D97-AF65-F5344CB8AC3E}">
        <p14:creationId xmlns:p14="http://schemas.microsoft.com/office/powerpoint/2010/main" val="4121875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E5F6A7-5201-47A9-8481-487E40697EDB}" type="datetime1">
              <a:rPr lang="en-GB" smtClean="0"/>
              <a:pPr/>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65177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4A65BF-E582-4D38-905D-7F1F73B2D853}" type="datetime1">
              <a:rPr lang="en-GB" smtClean="0"/>
              <a:pPr/>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195205831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4A65BF-E582-4D38-905D-7F1F73B2D853}" type="datetime1">
              <a:rPr lang="en-GB" smtClean="0"/>
              <a:pPr/>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C93DD-D615-418B-8732-C4E866F070A2}"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5694790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4A65BF-E582-4D38-905D-7F1F73B2D853}" type="datetime1">
              <a:rPr lang="en-GB" smtClean="0"/>
              <a:pPr/>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386864388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4A65BF-E582-4D38-905D-7F1F73B2D853}" type="datetime1">
              <a:rPr lang="en-GB" smtClean="0"/>
              <a:pPr/>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C93DD-D615-418B-8732-C4E866F070A2}"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1730517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4A65BF-E582-4D38-905D-7F1F73B2D853}" type="datetime1">
              <a:rPr lang="en-GB" smtClean="0"/>
              <a:pPr/>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296387205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AB1F82-2ED1-40C8-ACE3-62612CC640AF}" type="datetime1">
              <a:rPr lang="en-GB" smtClean="0"/>
              <a:pPr/>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1180237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88F25B-0D03-4523-9E46-7C415CC9C7DA}" type="datetime1">
              <a:rPr lang="en-GB" smtClean="0"/>
              <a:pPr/>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152292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91B143-4A97-49E6-B687-3DB7BBDA3518}" type="datetime1">
              <a:rPr lang="en-GB" smtClean="0"/>
              <a:pPr/>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10807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7569C0-9D26-4786-B01C-DC4A2B55BACC}" type="datetime1">
              <a:rPr lang="en-GB" smtClean="0"/>
              <a:pPr/>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3414008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BBC0F6-92BD-4B88-B3D6-12C783C2A97D}" type="datetime1">
              <a:rPr lang="en-GB" smtClean="0"/>
              <a:pPr/>
              <a:t>13/07/2023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18429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F521C1-0E14-41AF-BA5E-044AD310DC96}" type="datetime1">
              <a:rPr lang="en-GB" smtClean="0"/>
              <a:pPr/>
              <a:t>13/07/2023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614622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8CCDD1-4AFE-4424-AEDB-53A9A7CAAD37}" type="datetime1">
              <a:rPr lang="en-GB" smtClean="0"/>
              <a:pPr/>
              <a:t>13/07/2023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2242452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8C7B8-C6DD-40C0-94DA-120223139419}" type="datetime1">
              <a:rPr lang="en-GB" smtClean="0"/>
              <a:pPr/>
              <a:t>13/07/2023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3069876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FCA0B1C-265D-4C33-8946-A334AC5B27FB}" type="datetime1">
              <a:rPr lang="en-GB" smtClean="0"/>
              <a:pPr/>
              <a:t>13/07/2023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4187598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FFACAE-344E-48EE-9298-2B77103EA5AA}" type="datetime1">
              <a:rPr lang="en-GB" smtClean="0"/>
              <a:pPr/>
              <a:t>13/07/2023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370601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4A65BF-E582-4D38-905D-7F1F73B2D853}" type="datetime1">
              <a:rPr lang="en-GB" smtClean="0"/>
              <a:pPr/>
              <a:t>13/07/2023</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59C93DD-D615-418B-8732-C4E866F070A2}" type="slidenum">
              <a:rPr lang="en-GB" smtClean="0"/>
              <a:pPr/>
              <a:t>‹#›</a:t>
            </a:fld>
            <a:endParaRPr lang="en-GB"/>
          </a:p>
        </p:txBody>
      </p:sp>
    </p:spTree>
    <p:extLst>
      <p:ext uri="{BB962C8B-B14F-4D97-AF65-F5344CB8AC3E}">
        <p14:creationId xmlns:p14="http://schemas.microsoft.com/office/powerpoint/2010/main" val="144044886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hyperlink" Target="https://lenham.kent.sch.uk/parent-info/online-safet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Uu5KNxKbKAhVBfhoKHSH5CBYQjRwIBw&amp;url=http://www.uvinfosys.com/elearn1.html&amp;psig=AFQjCNEQkGAf43GBdfA9_pLIapxPXemtuA&amp;ust=1452765666201079" TargetMode="External"/><Relationship Id="rId7" Type="http://schemas.openxmlformats.org/officeDocument/2006/relationships/image" Target="../media/image7.png"/><Relationship Id="rId2" Type="http://schemas.openxmlformats.org/officeDocument/2006/relationships/hyperlink" Target="https://lenham.kent.sch.uk/our-classes/year-6/"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customXml" Target="../ink/ink4.xml"/><Relationship Id="rId3" Type="http://schemas.openxmlformats.org/officeDocument/2006/relationships/image" Target="../media/image10.png"/><Relationship Id="rId7" Type="http://schemas.openxmlformats.org/officeDocument/2006/relationships/customXml" Target="../ink/ink1.xml"/><Relationship Id="rId12" Type="http://schemas.openxmlformats.org/officeDocument/2006/relationships/image" Target="../media/image18.emf"/><Relationship Id="rId2" Type="http://schemas.openxmlformats.org/officeDocument/2006/relationships/image" Target="../media/image9.png"/><Relationship Id="rId16"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customXml" Target="../ink/ink3.xml"/><Relationship Id="rId5" Type="http://schemas.openxmlformats.org/officeDocument/2006/relationships/image" Target="../media/image12.png"/><Relationship Id="rId15" Type="http://schemas.openxmlformats.org/officeDocument/2006/relationships/customXml" Target="../ink/ink5.xml"/><Relationship Id="rId10" Type="http://schemas.openxmlformats.org/officeDocument/2006/relationships/image" Target="../media/image17.emf"/><Relationship Id="rId4" Type="http://schemas.openxmlformats.org/officeDocument/2006/relationships/image" Target="../media/image11.png"/><Relationship Id="rId9" Type="http://schemas.openxmlformats.org/officeDocument/2006/relationships/customXml" Target="../ink/ink2.xml"/><Relationship Id="rId14" Type="http://schemas.openxmlformats.org/officeDocument/2006/relationships/image" Target="../media/image1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1412776"/>
            <a:ext cx="5826719" cy="2638060"/>
          </a:xfrm>
        </p:spPr>
        <p:txBody>
          <a:bodyPr/>
          <a:lstStyle/>
          <a:p>
            <a:pPr algn="l"/>
            <a:r>
              <a:rPr lang="en-GB" b="1" dirty="0"/>
              <a:t>Welcome </a:t>
            </a:r>
            <a:br>
              <a:rPr lang="en-GB" b="1" dirty="0"/>
            </a:br>
            <a:r>
              <a:rPr lang="en-GB" b="1" dirty="0"/>
              <a:t>to </a:t>
            </a:r>
            <a:br>
              <a:rPr lang="en-GB" b="1" dirty="0"/>
            </a:br>
            <a:r>
              <a:rPr lang="en-GB" b="1" dirty="0"/>
              <a:t>Year 6</a:t>
            </a:r>
          </a:p>
        </p:txBody>
      </p:sp>
      <p:sp>
        <p:nvSpPr>
          <p:cNvPr id="3" name="Subtitle 2"/>
          <p:cNvSpPr>
            <a:spLocks noGrp="1"/>
          </p:cNvSpPr>
          <p:nvPr>
            <p:ph type="subTitle" idx="1"/>
          </p:nvPr>
        </p:nvSpPr>
        <p:spPr>
          <a:xfrm>
            <a:off x="1259632" y="4567260"/>
            <a:ext cx="6393733" cy="1096899"/>
          </a:xfrm>
        </p:spPr>
        <p:txBody>
          <a:bodyPr>
            <a:normAutofit fontScale="70000" lnSpcReduction="20000"/>
          </a:bodyPr>
          <a:lstStyle/>
          <a:p>
            <a:endParaRPr lang="en-GB" dirty="0"/>
          </a:p>
          <a:p>
            <a:r>
              <a:rPr lang="en-GB" sz="3400" dirty="0">
                <a:solidFill>
                  <a:schemeClr val="tx1"/>
                </a:solidFill>
              </a:rPr>
              <a:t>‘Meet the Teacher’</a:t>
            </a:r>
          </a:p>
          <a:p>
            <a:r>
              <a:rPr lang="en-GB" sz="3400" dirty="0">
                <a:solidFill>
                  <a:schemeClr val="tx1"/>
                </a:solidFill>
              </a:rPr>
              <a:t>Thursday 13</a:t>
            </a:r>
            <a:r>
              <a:rPr lang="en-GB" sz="3400" baseline="30000" dirty="0">
                <a:solidFill>
                  <a:schemeClr val="tx1"/>
                </a:solidFill>
              </a:rPr>
              <a:t>th</a:t>
            </a:r>
            <a:r>
              <a:rPr lang="en-GB" sz="3400" dirty="0">
                <a:solidFill>
                  <a:schemeClr val="tx1"/>
                </a:solidFill>
              </a:rPr>
              <a:t> July 2023</a:t>
            </a:r>
          </a:p>
        </p:txBody>
      </p:sp>
      <p:sp>
        <p:nvSpPr>
          <p:cNvPr id="4" name="Slide Number Placeholder 3"/>
          <p:cNvSpPr>
            <a:spLocks noGrp="1"/>
          </p:cNvSpPr>
          <p:nvPr>
            <p:ph type="sldNum" sz="quarter" idx="12"/>
          </p:nvPr>
        </p:nvSpPr>
        <p:spPr/>
        <p:txBody>
          <a:bodyPr/>
          <a:lstStyle/>
          <a:p>
            <a:fld id="{259C93DD-D615-418B-8732-C4E866F070A2}" type="slidenum">
              <a:rPr lang="en-GB" smtClean="0"/>
              <a:pPr/>
              <a:t>1</a:t>
            </a:fld>
            <a:endParaRPr lang="en-GB"/>
          </a:p>
        </p:txBody>
      </p:sp>
      <p:pic>
        <p:nvPicPr>
          <p:cNvPr id="6" name="Picture 5"/>
          <p:cNvPicPr>
            <a:picLocks noChangeAspect="1"/>
          </p:cNvPicPr>
          <p:nvPr/>
        </p:nvPicPr>
        <p:blipFill>
          <a:blip r:embed="rId2"/>
          <a:stretch>
            <a:fillRect/>
          </a:stretch>
        </p:blipFill>
        <p:spPr>
          <a:xfrm rot="1141768">
            <a:off x="5972331" y="664110"/>
            <a:ext cx="2410552" cy="2809876"/>
          </a:xfrm>
          <a:prstGeom prst="rect">
            <a:avLst/>
          </a:prstGeom>
        </p:spPr>
      </p:pic>
    </p:spTree>
    <p:extLst>
      <p:ext uri="{BB962C8B-B14F-4D97-AF65-F5344CB8AC3E}">
        <p14:creationId xmlns:p14="http://schemas.microsoft.com/office/powerpoint/2010/main" val="83360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67" y="237336"/>
            <a:ext cx="7871393" cy="731168"/>
          </a:xfrm>
        </p:spPr>
        <p:txBody>
          <a:bodyPr>
            <a:normAutofit/>
          </a:bodyPr>
          <a:lstStyle/>
          <a:p>
            <a:r>
              <a:rPr lang="en-GB" b="1" dirty="0"/>
              <a:t>Homework  </a:t>
            </a:r>
            <a:endParaRPr lang="en-GB" sz="2200" b="1" dirty="0">
              <a:solidFill>
                <a:schemeClr val="tx1"/>
              </a:solidFill>
            </a:endParaRPr>
          </a:p>
        </p:txBody>
      </p:sp>
      <p:sp>
        <p:nvSpPr>
          <p:cNvPr id="3" name="Content Placeholder 2"/>
          <p:cNvSpPr>
            <a:spLocks noGrp="1"/>
          </p:cNvSpPr>
          <p:nvPr>
            <p:ph idx="1"/>
          </p:nvPr>
        </p:nvSpPr>
        <p:spPr>
          <a:xfrm>
            <a:off x="467544" y="968504"/>
            <a:ext cx="6469209" cy="5269177"/>
          </a:xfrm>
        </p:spPr>
        <p:txBody>
          <a:bodyPr vert="horz" lIns="91440" tIns="45720" rIns="91440" bIns="45720" rtlCol="0" anchor="t">
            <a:normAutofit fontScale="92500"/>
          </a:bodyPr>
          <a:lstStyle/>
          <a:p>
            <a:r>
              <a:rPr lang="en-GB" sz="2100" b="1" u="sng" dirty="0">
                <a:solidFill>
                  <a:schemeClr val="tx1"/>
                </a:solidFill>
              </a:rPr>
              <a:t>Maths</a:t>
            </a:r>
            <a:r>
              <a:rPr lang="en-GB" sz="2100" b="1" dirty="0">
                <a:solidFill>
                  <a:schemeClr val="tx1"/>
                </a:solidFill>
              </a:rPr>
              <a:t> and </a:t>
            </a:r>
            <a:r>
              <a:rPr lang="en-GB" sz="2100" b="1" u="sng" dirty="0">
                <a:solidFill>
                  <a:schemeClr val="tx1"/>
                </a:solidFill>
              </a:rPr>
              <a:t>English</a:t>
            </a:r>
          </a:p>
          <a:p>
            <a:pPr marL="0" indent="0">
              <a:buNone/>
            </a:pPr>
            <a:r>
              <a:rPr lang="en-GB" sz="2100" dirty="0">
                <a:solidFill>
                  <a:schemeClr val="tx1"/>
                </a:solidFill>
              </a:rPr>
              <a:t>Homework booklets for Maths, SPAG and Reading. Pages from two booklets set per week.</a:t>
            </a:r>
          </a:p>
          <a:p>
            <a:r>
              <a:rPr lang="en-GB" sz="2100" b="1" u="sng" dirty="0">
                <a:solidFill>
                  <a:schemeClr val="tx1"/>
                </a:solidFill>
              </a:rPr>
              <a:t>Reading</a:t>
            </a:r>
          </a:p>
          <a:p>
            <a:pPr marL="0" indent="0">
              <a:buNone/>
            </a:pPr>
            <a:r>
              <a:rPr lang="en-GB" sz="2100" dirty="0">
                <a:solidFill>
                  <a:schemeClr val="tx1"/>
                </a:solidFill>
              </a:rPr>
              <a:t>Every child should read for 20 minutes every day. These reading sessions should be recorded in the Reading Record and regularly signed by an adult.</a:t>
            </a:r>
            <a:endParaRPr lang="en-GB" sz="2100" b="1" u="sng" dirty="0">
              <a:solidFill>
                <a:schemeClr val="tx1"/>
              </a:solidFill>
            </a:endParaRPr>
          </a:p>
          <a:p>
            <a:r>
              <a:rPr lang="en-GB" sz="2100" b="1" u="sng" dirty="0">
                <a:solidFill>
                  <a:schemeClr val="tx1"/>
                </a:solidFill>
              </a:rPr>
              <a:t>Spelling</a:t>
            </a:r>
          </a:p>
          <a:p>
            <a:pPr marL="0" indent="0">
              <a:buNone/>
            </a:pPr>
            <a:r>
              <a:rPr lang="en-GB" sz="2100" dirty="0">
                <a:solidFill>
                  <a:schemeClr val="tx1"/>
                </a:solidFill>
              </a:rPr>
              <a:t>The learning weekly spellings is covered in school sessions. Spelling lists posted on the Class page each week and loaded onto Ed Shed.</a:t>
            </a:r>
          </a:p>
          <a:p>
            <a:r>
              <a:rPr lang="en-GB" sz="2100" b="1" u="sng" dirty="0">
                <a:solidFill>
                  <a:schemeClr val="tx1"/>
                </a:solidFill>
              </a:rPr>
              <a:t>Times Tables</a:t>
            </a:r>
          </a:p>
          <a:p>
            <a:pPr marL="0" indent="0">
              <a:buNone/>
            </a:pPr>
            <a:r>
              <a:rPr lang="en-GB" sz="2100" dirty="0">
                <a:solidFill>
                  <a:schemeClr val="tx1"/>
                </a:solidFill>
              </a:rPr>
              <a:t>Maintaining good levels of recall is highly recommended to support the level of maths covered in Year 6. </a:t>
            </a:r>
          </a:p>
          <a:p>
            <a:pPr marL="0" indent="0">
              <a:buNone/>
            </a:pPr>
            <a:endParaRPr lang="en-GB" sz="2200" dirty="0">
              <a:solidFill>
                <a:schemeClr val="tx1"/>
              </a:solidFill>
            </a:endParaRPr>
          </a:p>
          <a:p>
            <a:pPr marL="0" indent="0">
              <a:buNone/>
            </a:pPr>
            <a:endParaRPr lang="en-GB" sz="2200" dirty="0">
              <a:solidFill>
                <a:schemeClr val="tx1"/>
              </a:solidFill>
            </a:endParaRPr>
          </a:p>
          <a:p>
            <a:pPr marL="0" indent="0">
              <a:buNone/>
            </a:pPr>
            <a:endParaRPr lang="en-GB" sz="2200" dirty="0">
              <a:solidFill>
                <a:schemeClr val="tx1"/>
              </a:solidFill>
            </a:endParaRPr>
          </a:p>
        </p:txBody>
      </p:sp>
      <p:sp>
        <p:nvSpPr>
          <p:cNvPr id="4" name="Slide Number Placeholder 3"/>
          <p:cNvSpPr>
            <a:spLocks noGrp="1"/>
          </p:cNvSpPr>
          <p:nvPr>
            <p:ph type="sldNum" sz="quarter" idx="12"/>
          </p:nvPr>
        </p:nvSpPr>
        <p:spPr/>
        <p:txBody>
          <a:bodyPr/>
          <a:lstStyle/>
          <a:p>
            <a:fld id="{259C93DD-D615-418B-8732-C4E866F070A2}" type="slidenum">
              <a:rPr lang="en-GB" smtClean="0"/>
              <a:pPr/>
              <a:t>10</a:t>
            </a:fld>
            <a:endParaRPr lang="en-GB"/>
          </a:p>
        </p:txBody>
      </p:sp>
      <p:pic>
        <p:nvPicPr>
          <p:cNvPr id="5" name="Picture 4"/>
          <p:cNvPicPr>
            <a:picLocks noChangeAspect="1"/>
          </p:cNvPicPr>
          <p:nvPr/>
        </p:nvPicPr>
        <p:blipFill>
          <a:blip r:embed="rId2"/>
          <a:stretch>
            <a:fillRect/>
          </a:stretch>
        </p:blipFill>
        <p:spPr>
          <a:xfrm rot="724302">
            <a:off x="7048782" y="3845449"/>
            <a:ext cx="1850190" cy="24129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90" y="154255"/>
            <a:ext cx="6255488" cy="792088"/>
          </a:xfrm>
        </p:spPr>
        <p:txBody>
          <a:bodyPr/>
          <a:lstStyle/>
          <a:p>
            <a:pPr algn="l"/>
            <a:r>
              <a:rPr lang="en-GB" dirty="0"/>
              <a:t>Year 6 key information</a:t>
            </a:r>
          </a:p>
        </p:txBody>
      </p:sp>
      <p:sp>
        <p:nvSpPr>
          <p:cNvPr id="3" name="Text Placeholder 2"/>
          <p:cNvSpPr>
            <a:spLocks noGrp="1"/>
          </p:cNvSpPr>
          <p:nvPr>
            <p:ph type="body" idx="1"/>
          </p:nvPr>
        </p:nvSpPr>
        <p:spPr>
          <a:xfrm>
            <a:off x="323528" y="1095713"/>
            <a:ext cx="8111136" cy="5425794"/>
          </a:xfrm>
        </p:spPr>
        <p:txBody>
          <a:bodyPr>
            <a:normAutofit fontScale="92500" lnSpcReduction="10000"/>
          </a:bodyPr>
          <a:lstStyle/>
          <a:p>
            <a:pPr algn="l"/>
            <a:r>
              <a:rPr lang="en-GB" b="1" u="sng" dirty="0">
                <a:solidFill>
                  <a:schemeClr val="tx1"/>
                </a:solidFill>
              </a:rPr>
              <a:t>Weekly News</a:t>
            </a:r>
          </a:p>
          <a:p>
            <a:r>
              <a:rPr lang="en-GB" dirty="0">
                <a:solidFill>
                  <a:schemeClr val="tx1"/>
                </a:solidFill>
              </a:rPr>
              <a:t>It is really important that you keep up to date with events in class and the Weekly News is a key way of doing this. It is published on the class page on the school website every Friday. It will give details of any homework set and important dates.</a:t>
            </a:r>
          </a:p>
          <a:p>
            <a:pPr algn="l"/>
            <a:r>
              <a:rPr lang="en-GB" b="1" u="sng" dirty="0">
                <a:solidFill>
                  <a:schemeClr val="tx1"/>
                </a:solidFill>
              </a:rPr>
              <a:t>SAT preparation</a:t>
            </a:r>
          </a:p>
          <a:p>
            <a:pPr algn="l"/>
            <a:r>
              <a:rPr lang="en-GB" dirty="0">
                <a:solidFill>
                  <a:schemeClr val="tx1"/>
                </a:solidFill>
              </a:rPr>
              <a:t>We will be testing regularly during the year. This is intended to reduce exam stress in May as the children become familiar with the process.</a:t>
            </a:r>
          </a:p>
          <a:p>
            <a:r>
              <a:rPr lang="en-GB" b="1" u="sng" dirty="0">
                <a:solidFill>
                  <a:schemeClr val="tx1"/>
                </a:solidFill>
              </a:rPr>
              <a:t>School Trips</a:t>
            </a:r>
          </a:p>
          <a:p>
            <a:r>
              <a:rPr lang="en-GB" dirty="0">
                <a:solidFill>
                  <a:schemeClr val="tx1"/>
                </a:solidFill>
              </a:rPr>
              <a:t>During Term 2, we will be making a trip to a local venue to support our WW2 project. We aim to ensure the cost of the trip is approximately £22 per child. More details will be sent out during start of Term 1.</a:t>
            </a:r>
          </a:p>
          <a:p>
            <a:r>
              <a:rPr lang="en-GB" dirty="0">
                <a:solidFill>
                  <a:schemeClr val="tx1"/>
                </a:solidFill>
              </a:rPr>
              <a:t>During Term 6, Year 6 also take part in Safety in Action. The cost should be £10.</a:t>
            </a:r>
          </a:p>
          <a:p>
            <a:r>
              <a:rPr lang="en-GB" b="1" u="sng" dirty="0">
                <a:solidFill>
                  <a:schemeClr val="tx1"/>
                </a:solidFill>
              </a:rPr>
              <a:t>Swimming</a:t>
            </a:r>
          </a:p>
          <a:p>
            <a:r>
              <a:rPr lang="en-GB" dirty="0">
                <a:solidFill>
                  <a:schemeClr val="tx1"/>
                </a:solidFill>
              </a:rPr>
              <a:t>This will take place on a Thursday afternoon during Term 6.</a:t>
            </a:r>
          </a:p>
          <a:p>
            <a:endParaRPr lang="en-GB" dirty="0"/>
          </a:p>
          <a:p>
            <a:endParaRPr lang="en-GB" dirty="0"/>
          </a:p>
        </p:txBody>
      </p:sp>
      <p:sp>
        <p:nvSpPr>
          <p:cNvPr id="4" name="Slide Number Placeholder 3"/>
          <p:cNvSpPr>
            <a:spLocks noGrp="1"/>
          </p:cNvSpPr>
          <p:nvPr>
            <p:ph type="sldNum" sz="quarter" idx="12"/>
          </p:nvPr>
        </p:nvSpPr>
        <p:spPr/>
        <p:txBody>
          <a:bodyPr/>
          <a:lstStyle/>
          <a:p>
            <a:fld id="{259C93DD-D615-418B-8732-C4E866F070A2}" type="slidenum">
              <a:rPr lang="en-GB" smtClean="0"/>
              <a:pPr/>
              <a:t>11</a:t>
            </a:fld>
            <a:endParaRPr lang="en-GB"/>
          </a:p>
        </p:txBody>
      </p:sp>
      <p:pic>
        <p:nvPicPr>
          <p:cNvPr id="5" name="Picture 4"/>
          <p:cNvPicPr>
            <a:picLocks noChangeAspect="1"/>
          </p:cNvPicPr>
          <p:nvPr/>
        </p:nvPicPr>
        <p:blipFill>
          <a:blip r:embed="rId2"/>
          <a:stretch>
            <a:fillRect/>
          </a:stretch>
        </p:blipFill>
        <p:spPr>
          <a:xfrm rot="1046412">
            <a:off x="7218286" y="207601"/>
            <a:ext cx="1579352" cy="1477485"/>
          </a:xfrm>
          <a:prstGeom prst="rect">
            <a:avLst/>
          </a:prstGeom>
        </p:spPr>
      </p:pic>
    </p:spTree>
    <p:extLst>
      <p:ext uri="{BB962C8B-B14F-4D97-AF65-F5344CB8AC3E}">
        <p14:creationId xmlns:p14="http://schemas.microsoft.com/office/powerpoint/2010/main" val="4231300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7477"/>
            <a:ext cx="6255488" cy="792088"/>
          </a:xfrm>
        </p:spPr>
        <p:txBody>
          <a:bodyPr/>
          <a:lstStyle/>
          <a:p>
            <a:pPr algn="l"/>
            <a:r>
              <a:rPr lang="en-GB" dirty="0"/>
              <a:t>Year 6 key information</a:t>
            </a:r>
          </a:p>
        </p:txBody>
      </p:sp>
      <p:sp>
        <p:nvSpPr>
          <p:cNvPr id="3" name="Text Placeholder 2"/>
          <p:cNvSpPr>
            <a:spLocks noGrp="1"/>
          </p:cNvSpPr>
          <p:nvPr>
            <p:ph type="body" idx="1"/>
          </p:nvPr>
        </p:nvSpPr>
        <p:spPr>
          <a:xfrm>
            <a:off x="506873" y="913707"/>
            <a:ext cx="6912768" cy="4752528"/>
          </a:xfrm>
        </p:spPr>
        <p:txBody>
          <a:bodyPr>
            <a:noAutofit/>
          </a:bodyPr>
          <a:lstStyle/>
          <a:p>
            <a:r>
              <a:rPr lang="en-GB" sz="1800" b="1" u="sng" dirty="0">
                <a:solidFill>
                  <a:schemeClr val="tx1"/>
                </a:solidFill>
              </a:rPr>
              <a:t>Hoodies</a:t>
            </a:r>
          </a:p>
          <a:p>
            <a:pPr algn="l"/>
            <a:r>
              <a:rPr lang="en-GB" sz="1900" dirty="0">
                <a:solidFill>
                  <a:schemeClr val="tx1"/>
                </a:solidFill>
              </a:rPr>
              <a:t>Details will be sent home during Term 2.</a:t>
            </a:r>
          </a:p>
          <a:p>
            <a:pPr algn="l"/>
            <a:r>
              <a:rPr lang="en-GB" sz="1900" u="sng" dirty="0">
                <a:solidFill>
                  <a:schemeClr val="tx1"/>
                </a:solidFill>
              </a:rPr>
              <a:t>PE Kits</a:t>
            </a:r>
          </a:p>
          <a:p>
            <a:pPr algn="l"/>
            <a:r>
              <a:rPr lang="en-GB" sz="1900" dirty="0">
                <a:solidFill>
                  <a:schemeClr val="tx1"/>
                </a:solidFill>
              </a:rPr>
              <a:t>As lessons are held throughout the year, both indoors and outdoors please make sure that clothing is appropriate for the weather conditions.</a:t>
            </a:r>
          </a:p>
          <a:p>
            <a:pPr algn="l"/>
            <a:r>
              <a:rPr lang="en-GB" sz="1900" u="sng" dirty="0">
                <a:solidFill>
                  <a:schemeClr val="tx1"/>
                </a:solidFill>
              </a:rPr>
              <a:t>Pencil Cases</a:t>
            </a:r>
          </a:p>
          <a:p>
            <a:pPr algn="l"/>
            <a:r>
              <a:rPr lang="en-GB" sz="1900" dirty="0">
                <a:solidFill>
                  <a:schemeClr val="tx1"/>
                </a:solidFill>
              </a:rPr>
              <a:t>A pencil case containing the essential stationery items are welcome in class. </a:t>
            </a:r>
          </a:p>
          <a:p>
            <a:pPr algn="l"/>
            <a:r>
              <a:rPr lang="en-GB" sz="1900" u="sng" dirty="0">
                <a:solidFill>
                  <a:schemeClr val="tx1"/>
                </a:solidFill>
              </a:rPr>
              <a:t>Water Bottles</a:t>
            </a:r>
            <a:endParaRPr lang="en-GB" sz="1900" dirty="0">
              <a:solidFill>
                <a:schemeClr val="tx1"/>
              </a:solidFill>
            </a:endParaRPr>
          </a:p>
          <a:p>
            <a:pPr algn="l"/>
            <a:r>
              <a:rPr lang="en-GB" sz="1900" dirty="0">
                <a:solidFill>
                  <a:schemeClr val="tx1"/>
                </a:solidFill>
              </a:rPr>
              <a:t>Children have access to their bottles on their table.</a:t>
            </a:r>
          </a:p>
          <a:p>
            <a:pPr algn="l"/>
            <a:r>
              <a:rPr lang="en-GB" sz="1900" u="sng" dirty="0">
                <a:solidFill>
                  <a:schemeClr val="tx1"/>
                </a:solidFill>
              </a:rPr>
              <a:t>Wellies</a:t>
            </a:r>
          </a:p>
          <a:p>
            <a:r>
              <a:rPr lang="en-GB" sz="1900" dirty="0">
                <a:solidFill>
                  <a:schemeClr val="tx1"/>
                </a:solidFill>
              </a:rPr>
              <a:t>We try and use the field as much as possible across the year, so a named pair of wellies is essential. </a:t>
            </a:r>
          </a:p>
        </p:txBody>
      </p:sp>
      <p:pic>
        <p:nvPicPr>
          <p:cNvPr id="5" name="Picture 4"/>
          <p:cNvPicPr>
            <a:picLocks noChangeAspect="1"/>
          </p:cNvPicPr>
          <p:nvPr/>
        </p:nvPicPr>
        <p:blipFill>
          <a:blip r:embed="rId2"/>
          <a:stretch>
            <a:fillRect/>
          </a:stretch>
        </p:blipFill>
        <p:spPr>
          <a:xfrm rot="1046412">
            <a:off x="7296357" y="65349"/>
            <a:ext cx="1738214" cy="1628432"/>
          </a:xfrm>
          <a:prstGeom prst="rect">
            <a:avLst/>
          </a:prstGeom>
        </p:spPr>
      </p:pic>
    </p:spTree>
    <p:extLst>
      <p:ext uri="{BB962C8B-B14F-4D97-AF65-F5344CB8AC3E}">
        <p14:creationId xmlns:p14="http://schemas.microsoft.com/office/powerpoint/2010/main" val="3397936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15ADD-5F1F-471E-6628-B722F47FCE4E}"/>
              </a:ext>
            </a:extLst>
          </p:cNvPr>
          <p:cNvSpPr>
            <a:spLocks noGrp="1"/>
          </p:cNvSpPr>
          <p:nvPr>
            <p:ph type="title"/>
          </p:nvPr>
        </p:nvSpPr>
        <p:spPr>
          <a:xfrm>
            <a:off x="523333" y="314226"/>
            <a:ext cx="6347715" cy="863298"/>
          </a:xfrm>
        </p:spPr>
        <p:txBody>
          <a:bodyPr/>
          <a:lstStyle/>
          <a:p>
            <a:r>
              <a:rPr lang="en-US" dirty="0"/>
              <a:t>Online Safety</a:t>
            </a:r>
          </a:p>
        </p:txBody>
      </p:sp>
      <p:pic>
        <p:nvPicPr>
          <p:cNvPr id="5" name="Picture 5" descr="A picture containing text, grass&#10;&#10;Description automatically generated">
            <a:extLst>
              <a:ext uri="{FF2B5EF4-FFF2-40B4-BE49-F238E27FC236}">
                <a16:creationId xmlns:a16="http://schemas.microsoft.com/office/drawing/2014/main" id="{AF49BC2B-A793-A46D-BBB8-9DBC42DAED0F}"/>
              </a:ext>
            </a:extLst>
          </p:cNvPr>
          <p:cNvPicPr>
            <a:picLocks noChangeAspect="1"/>
          </p:cNvPicPr>
          <p:nvPr/>
        </p:nvPicPr>
        <p:blipFill>
          <a:blip r:embed="rId2"/>
          <a:stretch>
            <a:fillRect/>
          </a:stretch>
        </p:blipFill>
        <p:spPr>
          <a:xfrm rot="-540000">
            <a:off x="1003856" y="1410562"/>
            <a:ext cx="3821502" cy="3617301"/>
          </a:xfrm>
          <a:prstGeom prst="rect">
            <a:avLst/>
          </a:prstGeom>
        </p:spPr>
      </p:pic>
      <p:pic>
        <p:nvPicPr>
          <p:cNvPr id="6" name="Picture 6" descr="Text, calendar&#10;&#10;Description automatically generated">
            <a:extLst>
              <a:ext uri="{FF2B5EF4-FFF2-40B4-BE49-F238E27FC236}">
                <a16:creationId xmlns:a16="http://schemas.microsoft.com/office/drawing/2014/main" id="{B71D0DE5-1D67-D6D2-6614-438A75BC4D83}"/>
              </a:ext>
            </a:extLst>
          </p:cNvPr>
          <p:cNvPicPr>
            <a:picLocks noChangeAspect="1"/>
          </p:cNvPicPr>
          <p:nvPr/>
        </p:nvPicPr>
        <p:blipFill>
          <a:blip r:embed="rId3"/>
          <a:stretch>
            <a:fillRect/>
          </a:stretch>
        </p:blipFill>
        <p:spPr>
          <a:xfrm>
            <a:off x="5213230" y="958028"/>
            <a:ext cx="3763992" cy="3590470"/>
          </a:xfrm>
          <a:prstGeom prst="rect">
            <a:avLst/>
          </a:prstGeom>
        </p:spPr>
      </p:pic>
      <p:sp>
        <p:nvSpPr>
          <p:cNvPr id="8" name="TextBox 7">
            <a:extLst>
              <a:ext uri="{FF2B5EF4-FFF2-40B4-BE49-F238E27FC236}">
                <a16:creationId xmlns:a16="http://schemas.microsoft.com/office/drawing/2014/main" id="{8C06F368-92E6-FA8D-78EB-426CA873A395}"/>
              </a:ext>
            </a:extLst>
          </p:cNvPr>
          <p:cNvSpPr txBox="1"/>
          <p:nvPr/>
        </p:nvSpPr>
        <p:spPr>
          <a:xfrm>
            <a:off x="611577" y="6103729"/>
            <a:ext cx="7315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hlinkClick r:id="rId4"/>
              </a:rPr>
              <a:t>https</a:t>
            </a:r>
            <a:r>
              <a:rPr lang="en-US" dirty="0">
                <a:ea typeface="+mn-lt"/>
                <a:cs typeface="+mn-lt"/>
                <a:hlinkClick r:id="rId4"/>
              </a:rPr>
              <a:t>://lenham.kent.sch.uk/parent-info/online-safety/</a:t>
            </a:r>
            <a:endParaRPr lang="en-US" dirty="0">
              <a:ea typeface="+mn-lt"/>
              <a:cs typeface="+mn-lt"/>
            </a:endParaRPr>
          </a:p>
          <a:p>
            <a:endParaRPr lang="en-US" dirty="0"/>
          </a:p>
        </p:txBody>
      </p:sp>
      <p:sp>
        <p:nvSpPr>
          <p:cNvPr id="9" name="TextBox 8">
            <a:extLst>
              <a:ext uri="{FF2B5EF4-FFF2-40B4-BE49-F238E27FC236}">
                <a16:creationId xmlns:a16="http://schemas.microsoft.com/office/drawing/2014/main" id="{01BFA7DD-C2A9-5854-2914-1C00DD6222AB}"/>
              </a:ext>
            </a:extLst>
          </p:cNvPr>
          <p:cNvSpPr txBox="1"/>
          <p:nvPr/>
        </p:nvSpPr>
        <p:spPr>
          <a:xfrm>
            <a:off x="713117" y="5457645"/>
            <a:ext cx="75883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A range of easy-to-read parent guides can be found on the school website.</a:t>
            </a:r>
          </a:p>
        </p:txBody>
      </p:sp>
    </p:spTree>
    <p:extLst>
      <p:ext uri="{BB962C8B-B14F-4D97-AF65-F5344CB8AC3E}">
        <p14:creationId xmlns:p14="http://schemas.microsoft.com/office/powerpoint/2010/main" val="302320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1BB3-919E-7D2D-7503-54CCCFCD4418}"/>
              </a:ext>
            </a:extLst>
          </p:cNvPr>
          <p:cNvSpPr>
            <a:spLocks noGrp="1"/>
          </p:cNvSpPr>
          <p:nvPr>
            <p:ph type="title"/>
          </p:nvPr>
        </p:nvSpPr>
        <p:spPr>
          <a:xfrm>
            <a:off x="609598" y="299849"/>
            <a:ext cx="6347715" cy="1222732"/>
          </a:xfrm>
        </p:spPr>
        <p:txBody>
          <a:bodyPr>
            <a:normAutofit fontScale="90000"/>
          </a:bodyPr>
          <a:lstStyle/>
          <a:p>
            <a:r>
              <a:rPr lang="en-US" dirty="0"/>
              <a:t>Dismissal at the end of the school day</a:t>
            </a:r>
          </a:p>
        </p:txBody>
      </p:sp>
      <p:sp>
        <p:nvSpPr>
          <p:cNvPr id="3" name="Text Placeholder 2">
            <a:extLst>
              <a:ext uri="{FF2B5EF4-FFF2-40B4-BE49-F238E27FC236}">
                <a16:creationId xmlns:a16="http://schemas.microsoft.com/office/drawing/2014/main" id="{FE34EAFA-617B-7D0E-FFC0-399F42670ACF}"/>
              </a:ext>
            </a:extLst>
          </p:cNvPr>
          <p:cNvSpPr>
            <a:spLocks noGrp="1"/>
          </p:cNvSpPr>
          <p:nvPr>
            <p:ph type="body" idx="1"/>
          </p:nvPr>
        </p:nvSpPr>
        <p:spPr>
          <a:xfrm>
            <a:off x="667107" y="1925146"/>
            <a:ext cx="7095337" cy="4181569"/>
          </a:xfrm>
        </p:spPr>
        <p:txBody>
          <a:bodyPr>
            <a:normAutofit/>
          </a:bodyPr>
          <a:lstStyle/>
          <a:p>
            <a:pPr marL="342900" indent="-342900">
              <a:buFont typeface="Wingdings" charset="2"/>
              <a:buChar char="Ø"/>
            </a:pPr>
            <a:r>
              <a:rPr lang="en-US" dirty="0">
                <a:solidFill>
                  <a:schemeClr val="tx1"/>
                </a:solidFill>
              </a:rPr>
              <a:t>During term 1, we will send home a yellow letter regarding walking home at the end of the school day. </a:t>
            </a:r>
            <a:endParaRPr lang="en-US" dirty="0"/>
          </a:p>
          <a:p>
            <a:pPr marL="342900" indent="-342900">
              <a:buFont typeface="Wingdings" charset="2"/>
              <a:buChar char="Ø"/>
            </a:pPr>
            <a:endParaRPr lang="en-US" dirty="0">
              <a:solidFill>
                <a:schemeClr val="tx1"/>
              </a:solidFill>
            </a:endParaRPr>
          </a:p>
          <a:p>
            <a:pPr marL="342900" indent="-342900">
              <a:buFont typeface="Wingdings" charset="2"/>
              <a:buChar char="Ø"/>
            </a:pPr>
            <a:r>
              <a:rPr lang="en-US" dirty="0">
                <a:solidFill>
                  <a:schemeClr val="tx1"/>
                </a:solidFill>
              </a:rPr>
              <a:t>There is a section on the form about bringing in a mobile phone – these must be switch off and are kept in a box for safe keeping each day. </a:t>
            </a:r>
          </a:p>
          <a:p>
            <a:pPr marL="342900" indent="-342900">
              <a:buFont typeface="Wingdings" charset="2"/>
              <a:buChar char="Ø"/>
            </a:pPr>
            <a:endParaRPr lang="en-US" dirty="0">
              <a:solidFill>
                <a:schemeClr val="tx1"/>
              </a:solidFill>
            </a:endParaRPr>
          </a:p>
          <a:p>
            <a:pPr marL="342900" indent="-342900">
              <a:buFont typeface="Wingdings" charset="2"/>
              <a:buChar char="Ø"/>
            </a:pPr>
            <a:r>
              <a:rPr lang="en-US" dirty="0">
                <a:solidFill>
                  <a:schemeClr val="tx1"/>
                </a:solidFill>
              </a:rPr>
              <a:t>Children will only be able to walk home at 3.15pm on the days indicated by parents on the form and </a:t>
            </a:r>
            <a:r>
              <a:rPr lang="en-US" b="1" i="1" dirty="0">
                <a:solidFill>
                  <a:schemeClr val="tx1"/>
                </a:solidFill>
              </a:rPr>
              <a:t>during Terms 1 – 4 will still need to be collected at the end of after school clubs.  </a:t>
            </a:r>
          </a:p>
        </p:txBody>
      </p:sp>
      <p:sp>
        <p:nvSpPr>
          <p:cNvPr id="4" name="Slide Number Placeholder 3">
            <a:extLst>
              <a:ext uri="{FF2B5EF4-FFF2-40B4-BE49-F238E27FC236}">
                <a16:creationId xmlns:a16="http://schemas.microsoft.com/office/drawing/2014/main" id="{FB59DC68-2B85-71C6-1B24-C92C635DEC13}"/>
              </a:ext>
            </a:extLst>
          </p:cNvPr>
          <p:cNvSpPr>
            <a:spLocks noGrp="1"/>
          </p:cNvSpPr>
          <p:nvPr>
            <p:ph type="sldNum" sz="quarter" idx="12"/>
          </p:nvPr>
        </p:nvSpPr>
        <p:spPr/>
        <p:txBody>
          <a:bodyPr/>
          <a:lstStyle/>
          <a:p>
            <a:fld id="{259C93DD-D615-418B-8732-C4E866F070A2}" type="slidenum">
              <a:rPr lang="en-GB" smtClean="0"/>
              <a:pPr/>
              <a:t>14</a:t>
            </a:fld>
            <a:endParaRPr lang="en-GB"/>
          </a:p>
        </p:txBody>
      </p:sp>
    </p:spTree>
    <p:extLst>
      <p:ext uri="{BB962C8B-B14F-4D97-AF65-F5344CB8AC3E}">
        <p14:creationId xmlns:p14="http://schemas.microsoft.com/office/powerpoint/2010/main" val="1653114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59C93DD-D615-418B-8732-C4E866F070A2}" type="slidenum">
              <a:rPr lang="en-GB" smtClean="0"/>
              <a:pPr/>
              <a:t>15</a:t>
            </a:fld>
            <a:endParaRPr lang="en-GB"/>
          </a:p>
        </p:txBody>
      </p:sp>
      <p:pic>
        <p:nvPicPr>
          <p:cNvPr id="4" name="Picture 3"/>
          <p:cNvPicPr>
            <a:picLocks noChangeAspect="1"/>
          </p:cNvPicPr>
          <p:nvPr/>
        </p:nvPicPr>
        <p:blipFill>
          <a:blip r:embed="rId2"/>
          <a:stretch>
            <a:fillRect/>
          </a:stretch>
        </p:blipFill>
        <p:spPr>
          <a:xfrm>
            <a:off x="1409700" y="947737"/>
            <a:ext cx="6324600" cy="4962525"/>
          </a:xfrm>
          <a:prstGeom prst="rect">
            <a:avLst/>
          </a:prstGeom>
        </p:spPr>
      </p:pic>
    </p:spTree>
    <p:extLst>
      <p:ext uri="{BB962C8B-B14F-4D97-AF65-F5344CB8AC3E}">
        <p14:creationId xmlns:p14="http://schemas.microsoft.com/office/powerpoint/2010/main" val="245218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staff</a:t>
            </a:r>
          </a:p>
        </p:txBody>
      </p:sp>
      <p:sp>
        <p:nvSpPr>
          <p:cNvPr id="2" name="Content Placeholder 1"/>
          <p:cNvSpPr>
            <a:spLocks noGrp="1"/>
          </p:cNvSpPr>
          <p:nvPr>
            <p:ph idx="1"/>
          </p:nvPr>
        </p:nvSpPr>
        <p:spPr/>
        <p:txBody>
          <a:bodyPr>
            <a:normAutofit/>
          </a:bodyPr>
          <a:lstStyle/>
          <a:p>
            <a:r>
              <a:rPr lang="en-GB" sz="2400" b="1" dirty="0">
                <a:solidFill>
                  <a:schemeClr val="tx1"/>
                </a:solidFill>
              </a:rPr>
              <a:t>Mrs Fisher  </a:t>
            </a:r>
          </a:p>
          <a:p>
            <a:pPr marL="0" indent="0">
              <a:buNone/>
            </a:pPr>
            <a:endParaRPr lang="en-GB" sz="2000" i="0" dirty="0">
              <a:solidFill>
                <a:schemeClr val="tx1"/>
              </a:solidFill>
            </a:endParaRPr>
          </a:p>
          <a:p>
            <a:r>
              <a:rPr lang="en-GB" sz="2400" b="1" i="0" dirty="0">
                <a:solidFill>
                  <a:schemeClr val="tx1"/>
                </a:solidFill>
              </a:rPr>
              <a:t>Mrs Prescott (</a:t>
            </a:r>
            <a:r>
              <a:rPr lang="en-GB" sz="2400" b="1" dirty="0">
                <a:solidFill>
                  <a:schemeClr val="tx1"/>
                </a:solidFill>
              </a:rPr>
              <a:t>Mr Flood)</a:t>
            </a:r>
          </a:p>
          <a:p>
            <a:r>
              <a:rPr lang="en-GB" sz="2000" dirty="0">
                <a:solidFill>
                  <a:schemeClr val="tx1"/>
                </a:solidFill>
              </a:rPr>
              <a:t>Working across Year 5 and 6 supporting in all areas</a:t>
            </a:r>
          </a:p>
          <a:p>
            <a:endParaRPr lang="en-GB" sz="2000" i="0" dirty="0"/>
          </a:p>
        </p:txBody>
      </p:sp>
      <p:sp>
        <p:nvSpPr>
          <p:cNvPr id="3" name="Slide Number Placeholder 2"/>
          <p:cNvSpPr>
            <a:spLocks noGrp="1"/>
          </p:cNvSpPr>
          <p:nvPr>
            <p:ph type="sldNum" sz="quarter" idx="12"/>
          </p:nvPr>
        </p:nvSpPr>
        <p:spPr/>
        <p:txBody>
          <a:bodyPr/>
          <a:lstStyle/>
          <a:p>
            <a:fld id="{259C93DD-D615-418B-8732-C4E866F070A2}" type="slidenum">
              <a:rPr lang="en-GB" smtClean="0"/>
              <a:pPr/>
              <a:t>2</a:t>
            </a:fld>
            <a:endParaRPr lang="en-GB"/>
          </a:p>
        </p:txBody>
      </p:sp>
      <p:pic>
        <p:nvPicPr>
          <p:cNvPr id="5" name="Picture 4"/>
          <p:cNvPicPr>
            <a:picLocks noChangeAspect="1"/>
          </p:cNvPicPr>
          <p:nvPr/>
        </p:nvPicPr>
        <p:blipFill>
          <a:blip r:embed="rId2"/>
          <a:stretch>
            <a:fillRect/>
          </a:stretch>
        </p:blipFill>
        <p:spPr>
          <a:xfrm rot="947439">
            <a:off x="6102350" y="490540"/>
            <a:ext cx="2590800" cy="2609850"/>
          </a:xfrm>
          <a:prstGeom prst="rect">
            <a:avLst/>
          </a:prstGeom>
        </p:spPr>
      </p:pic>
    </p:spTree>
    <p:extLst>
      <p:ext uri="{BB962C8B-B14F-4D97-AF65-F5344CB8AC3E}">
        <p14:creationId xmlns:p14="http://schemas.microsoft.com/office/powerpoint/2010/main" val="186037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95374" y="703518"/>
            <a:ext cx="2450233" cy="803176"/>
          </a:xfrm>
        </p:spPr>
        <p:txBody>
          <a:bodyPr/>
          <a:lstStyle/>
          <a:p>
            <a:r>
              <a:rPr lang="en-GB" b="1" dirty="0">
                <a:solidFill>
                  <a:schemeClr val="tx1"/>
                </a:solidFill>
              </a:rPr>
              <a:t>Key dates </a:t>
            </a:r>
          </a:p>
        </p:txBody>
      </p:sp>
      <p:sp>
        <p:nvSpPr>
          <p:cNvPr id="2" name="Content Placeholder 1"/>
          <p:cNvSpPr>
            <a:spLocks noGrp="1"/>
          </p:cNvSpPr>
          <p:nvPr>
            <p:ph idx="1"/>
          </p:nvPr>
        </p:nvSpPr>
        <p:spPr>
          <a:xfrm>
            <a:off x="3851920" y="1513335"/>
            <a:ext cx="4536503" cy="5012009"/>
          </a:xfrm>
        </p:spPr>
        <p:txBody>
          <a:bodyPr>
            <a:normAutofit lnSpcReduction="10000"/>
          </a:bodyPr>
          <a:lstStyle/>
          <a:p>
            <a:pPr marL="0" indent="0" algn="ctr">
              <a:buNone/>
            </a:pPr>
            <a:r>
              <a:rPr lang="en-GB" sz="2000" b="1" dirty="0">
                <a:solidFill>
                  <a:schemeClr val="tx1"/>
                </a:solidFill>
              </a:rPr>
              <a:t>Monday 2</a:t>
            </a:r>
            <a:r>
              <a:rPr lang="en-GB" sz="2000" b="1" baseline="30000" dirty="0">
                <a:solidFill>
                  <a:schemeClr val="tx1"/>
                </a:solidFill>
              </a:rPr>
              <a:t>nd</a:t>
            </a:r>
            <a:r>
              <a:rPr lang="en-GB" sz="2000" b="1" dirty="0">
                <a:solidFill>
                  <a:schemeClr val="tx1"/>
                </a:solidFill>
              </a:rPr>
              <a:t> October </a:t>
            </a:r>
          </a:p>
          <a:p>
            <a:pPr marL="0" indent="0" algn="ctr">
              <a:buNone/>
            </a:pPr>
            <a:r>
              <a:rPr lang="en-GB" sz="2000" dirty="0">
                <a:solidFill>
                  <a:schemeClr val="tx1"/>
                </a:solidFill>
              </a:rPr>
              <a:t>Bowles Residential information meeting at 3.20pm</a:t>
            </a:r>
          </a:p>
          <a:p>
            <a:pPr marL="0" indent="0" algn="ctr">
              <a:buNone/>
            </a:pPr>
            <a:endParaRPr lang="en-GB" sz="2000" b="1" dirty="0">
              <a:solidFill>
                <a:schemeClr val="tx1"/>
              </a:solidFill>
            </a:endParaRPr>
          </a:p>
          <a:p>
            <a:pPr marL="0" indent="0" algn="ctr">
              <a:buNone/>
            </a:pPr>
            <a:r>
              <a:rPr lang="en-GB" sz="2000" b="1" dirty="0">
                <a:solidFill>
                  <a:schemeClr val="tx1"/>
                </a:solidFill>
              </a:rPr>
              <a:t>Monday 4</a:t>
            </a:r>
            <a:r>
              <a:rPr lang="en-GB" sz="2000" b="1" baseline="30000" dirty="0">
                <a:solidFill>
                  <a:schemeClr val="tx1"/>
                </a:solidFill>
              </a:rPr>
              <a:t>th</a:t>
            </a:r>
            <a:r>
              <a:rPr lang="en-GB" sz="2000" b="1" dirty="0">
                <a:solidFill>
                  <a:schemeClr val="tx1"/>
                </a:solidFill>
              </a:rPr>
              <a:t> December</a:t>
            </a:r>
          </a:p>
          <a:p>
            <a:pPr marL="0" indent="0" algn="ctr">
              <a:buNone/>
            </a:pPr>
            <a:r>
              <a:rPr lang="en-GB" sz="2000" dirty="0">
                <a:solidFill>
                  <a:schemeClr val="tx1"/>
                </a:solidFill>
              </a:rPr>
              <a:t>Magistrates Workshop</a:t>
            </a:r>
          </a:p>
          <a:p>
            <a:pPr marL="0" indent="0" algn="ctr">
              <a:buNone/>
            </a:pPr>
            <a:endParaRPr lang="en-GB" sz="2000" dirty="0">
              <a:solidFill>
                <a:schemeClr val="tx1"/>
              </a:solidFill>
              <a:highlight>
                <a:srgbClr val="FFFF00"/>
              </a:highlight>
            </a:endParaRPr>
          </a:p>
          <a:p>
            <a:pPr marL="0" indent="0" algn="ctr">
              <a:buNone/>
            </a:pPr>
            <a:r>
              <a:rPr lang="en-GB" sz="1900" b="1" dirty="0">
                <a:solidFill>
                  <a:schemeClr val="tx1"/>
                </a:solidFill>
              </a:rPr>
              <a:t>Monday 13</a:t>
            </a:r>
            <a:r>
              <a:rPr lang="en-GB" sz="1900" b="1" baseline="30000" dirty="0">
                <a:solidFill>
                  <a:schemeClr val="tx1"/>
                </a:solidFill>
              </a:rPr>
              <a:t>th</a:t>
            </a:r>
            <a:r>
              <a:rPr lang="en-GB" sz="1900" b="1" dirty="0">
                <a:solidFill>
                  <a:schemeClr val="tx1"/>
                </a:solidFill>
              </a:rPr>
              <a:t> –Thursday 16</a:t>
            </a:r>
            <a:r>
              <a:rPr lang="en-GB" sz="1900" b="1" baseline="30000" dirty="0">
                <a:solidFill>
                  <a:schemeClr val="tx1"/>
                </a:solidFill>
              </a:rPr>
              <a:t>th</a:t>
            </a:r>
            <a:r>
              <a:rPr lang="en-GB" sz="1900" b="1" dirty="0">
                <a:solidFill>
                  <a:schemeClr val="tx1"/>
                </a:solidFill>
              </a:rPr>
              <a:t> May 2024</a:t>
            </a:r>
          </a:p>
          <a:p>
            <a:pPr marL="0" indent="0" algn="ctr">
              <a:buNone/>
            </a:pPr>
            <a:r>
              <a:rPr lang="en-GB" sz="2000" dirty="0">
                <a:solidFill>
                  <a:schemeClr val="tx1"/>
                </a:solidFill>
              </a:rPr>
              <a:t>KS2 SATs Week</a:t>
            </a:r>
          </a:p>
          <a:p>
            <a:pPr marL="0" indent="0" algn="ctr">
              <a:buNone/>
            </a:pPr>
            <a:endParaRPr lang="en-GB" sz="2000" dirty="0">
              <a:solidFill>
                <a:schemeClr val="tx1"/>
              </a:solidFill>
            </a:endParaRPr>
          </a:p>
          <a:p>
            <a:pPr marL="0" indent="0" algn="ctr">
              <a:buNone/>
            </a:pPr>
            <a:r>
              <a:rPr lang="en-GB" sz="2000" b="1" dirty="0">
                <a:solidFill>
                  <a:schemeClr val="tx1"/>
                </a:solidFill>
              </a:rPr>
              <a:t>Wednesday 10</a:t>
            </a:r>
            <a:r>
              <a:rPr lang="en-GB" sz="2000" b="1" baseline="30000" dirty="0">
                <a:solidFill>
                  <a:schemeClr val="tx1"/>
                </a:solidFill>
              </a:rPr>
              <a:t>th</a:t>
            </a:r>
            <a:r>
              <a:rPr lang="en-GB" sz="2000" b="1" dirty="0">
                <a:solidFill>
                  <a:schemeClr val="tx1"/>
                </a:solidFill>
              </a:rPr>
              <a:t> – Friday 12</a:t>
            </a:r>
            <a:r>
              <a:rPr lang="en-GB" sz="2000" b="1" baseline="30000" dirty="0">
                <a:solidFill>
                  <a:schemeClr val="tx1"/>
                </a:solidFill>
              </a:rPr>
              <a:t>th</a:t>
            </a:r>
            <a:r>
              <a:rPr lang="en-GB" sz="2000" b="1" dirty="0">
                <a:solidFill>
                  <a:schemeClr val="tx1"/>
                </a:solidFill>
              </a:rPr>
              <a:t> July 2024 </a:t>
            </a:r>
          </a:p>
          <a:p>
            <a:pPr marL="0" indent="0" algn="ctr">
              <a:buNone/>
            </a:pPr>
            <a:r>
              <a:rPr lang="en-GB" sz="2000" dirty="0">
                <a:solidFill>
                  <a:schemeClr val="tx1"/>
                </a:solidFill>
              </a:rPr>
              <a:t>Bowles Residential </a:t>
            </a:r>
          </a:p>
          <a:p>
            <a:pPr marL="0" indent="0" algn="ctr">
              <a:buNone/>
            </a:pPr>
            <a:endParaRPr lang="en-GB" sz="2000" dirty="0"/>
          </a:p>
          <a:p>
            <a:pPr marL="0" indent="0" algn="ctr">
              <a:buNone/>
            </a:pPr>
            <a:endParaRPr lang="en-GB" sz="2200" dirty="0"/>
          </a:p>
          <a:p>
            <a:pPr marL="0" indent="0" algn="ctr">
              <a:buNone/>
            </a:pPr>
            <a:endParaRPr lang="en-GB" dirty="0"/>
          </a:p>
          <a:p>
            <a:pPr marL="0" indent="0" algn="ctr">
              <a:buNone/>
            </a:pPr>
            <a:endParaRPr lang="en-GB" dirty="0"/>
          </a:p>
          <a:p>
            <a:pPr marL="0" indent="0" algn="ctr">
              <a:buNone/>
            </a:pPr>
            <a:endParaRPr lang="en-GB" dirty="0"/>
          </a:p>
        </p:txBody>
      </p:sp>
      <p:sp>
        <p:nvSpPr>
          <p:cNvPr id="5" name="Content Placeholder 1"/>
          <p:cNvSpPr txBox="1">
            <a:spLocks/>
          </p:cNvSpPr>
          <p:nvPr/>
        </p:nvSpPr>
        <p:spPr>
          <a:xfrm>
            <a:off x="431680" y="550789"/>
            <a:ext cx="3266034" cy="58146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GB" sz="1900" b="1" dirty="0">
                <a:solidFill>
                  <a:schemeClr val="tx1"/>
                </a:solidFill>
              </a:rPr>
              <a:t>Friday 1</a:t>
            </a:r>
            <a:r>
              <a:rPr lang="en-GB" sz="1900" b="1" baseline="30000" dirty="0">
                <a:solidFill>
                  <a:schemeClr val="tx1"/>
                </a:solidFill>
              </a:rPr>
              <a:t>st</a:t>
            </a:r>
            <a:r>
              <a:rPr lang="en-GB" sz="1900" b="1" dirty="0">
                <a:solidFill>
                  <a:schemeClr val="tx1"/>
                </a:solidFill>
              </a:rPr>
              <a:t> September 2023</a:t>
            </a:r>
          </a:p>
          <a:p>
            <a:pPr marL="0" indent="0" algn="ctr">
              <a:buNone/>
            </a:pPr>
            <a:r>
              <a:rPr lang="en-GB" sz="1900" i="1" dirty="0">
                <a:solidFill>
                  <a:schemeClr val="tx1"/>
                </a:solidFill>
              </a:rPr>
              <a:t>Applications for Secondary Transfer open</a:t>
            </a:r>
          </a:p>
          <a:p>
            <a:pPr marL="0" indent="0" algn="ctr">
              <a:buFont typeface="Wingdings 3" charset="2"/>
              <a:buNone/>
            </a:pPr>
            <a:r>
              <a:rPr lang="en-GB" sz="1900" b="1" dirty="0">
                <a:solidFill>
                  <a:schemeClr val="tx1"/>
                </a:solidFill>
              </a:rPr>
              <a:t>Thursday 7</a:t>
            </a:r>
            <a:r>
              <a:rPr lang="en-GB" sz="1900" b="1" baseline="30000" dirty="0">
                <a:solidFill>
                  <a:schemeClr val="tx1"/>
                </a:solidFill>
              </a:rPr>
              <a:t>th</a:t>
            </a:r>
            <a:r>
              <a:rPr lang="en-GB" sz="1900" b="1" dirty="0">
                <a:solidFill>
                  <a:schemeClr val="tx1"/>
                </a:solidFill>
              </a:rPr>
              <a:t> September 2023</a:t>
            </a:r>
          </a:p>
          <a:p>
            <a:pPr marL="0" indent="0" algn="ctr">
              <a:buFont typeface="Wingdings 3" charset="2"/>
              <a:buNone/>
            </a:pPr>
            <a:r>
              <a:rPr lang="en-GB" sz="1900" i="1" dirty="0">
                <a:solidFill>
                  <a:schemeClr val="tx1"/>
                </a:solidFill>
              </a:rPr>
              <a:t>Kent Test Day </a:t>
            </a:r>
          </a:p>
          <a:p>
            <a:pPr marL="0" indent="0" algn="ctr">
              <a:buFont typeface="Wingdings 3" charset="2"/>
              <a:buNone/>
            </a:pPr>
            <a:r>
              <a:rPr lang="en-GB" sz="1000" dirty="0">
                <a:solidFill>
                  <a:schemeClr val="tx1"/>
                </a:solidFill>
              </a:rPr>
              <a:t>(for those who have applied)</a:t>
            </a:r>
            <a:endParaRPr lang="en-GB" sz="900" dirty="0">
              <a:solidFill>
                <a:schemeClr val="tx1"/>
              </a:solidFill>
            </a:endParaRPr>
          </a:p>
          <a:p>
            <a:pPr marL="0" indent="0" algn="ctr">
              <a:buFont typeface="Wingdings 3" charset="2"/>
              <a:buNone/>
            </a:pPr>
            <a:r>
              <a:rPr lang="en-GB" sz="1900" b="1" dirty="0">
                <a:solidFill>
                  <a:schemeClr val="tx1"/>
                </a:solidFill>
              </a:rPr>
              <a:t>Wednesday 18</a:t>
            </a:r>
            <a:r>
              <a:rPr lang="en-GB" sz="1900" b="1" baseline="30000" dirty="0">
                <a:solidFill>
                  <a:schemeClr val="tx1"/>
                </a:solidFill>
              </a:rPr>
              <a:t>th</a:t>
            </a:r>
            <a:r>
              <a:rPr lang="en-GB" sz="1900" b="1" dirty="0">
                <a:solidFill>
                  <a:schemeClr val="tx1"/>
                </a:solidFill>
              </a:rPr>
              <a:t> October 2023</a:t>
            </a:r>
          </a:p>
          <a:p>
            <a:pPr marL="0" indent="0" algn="ctr">
              <a:buFont typeface="Wingdings 3" charset="2"/>
              <a:buNone/>
            </a:pPr>
            <a:r>
              <a:rPr lang="en-GB" sz="1900" i="1" dirty="0">
                <a:solidFill>
                  <a:schemeClr val="tx1"/>
                </a:solidFill>
              </a:rPr>
              <a:t>Kent Test Results to parents</a:t>
            </a:r>
          </a:p>
          <a:p>
            <a:pPr marL="0" indent="0" algn="ctr">
              <a:buFont typeface="Wingdings 3" charset="2"/>
              <a:buNone/>
            </a:pPr>
            <a:r>
              <a:rPr lang="en-GB" sz="1900" b="1" dirty="0">
                <a:solidFill>
                  <a:schemeClr val="tx1"/>
                </a:solidFill>
              </a:rPr>
              <a:t>Tuesday 31</a:t>
            </a:r>
            <a:r>
              <a:rPr lang="en-GB" sz="1900" b="1" baseline="30000" dirty="0">
                <a:solidFill>
                  <a:schemeClr val="tx1"/>
                </a:solidFill>
              </a:rPr>
              <a:t>st</a:t>
            </a:r>
            <a:r>
              <a:rPr lang="en-GB" sz="1900" b="1" dirty="0">
                <a:solidFill>
                  <a:schemeClr val="tx1"/>
                </a:solidFill>
              </a:rPr>
              <a:t> October 2023</a:t>
            </a:r>
          </a:p>
          <a:p>
            <a:pPr marL="0" indent="0" algn="ctr">
              <a:buFont typeface="Wingdings 3" charset="2"/>
              <a:buNone/>
            </a:pPr>
            <a:r>
              <a:rPr lang="en-GB" sz="1900" i="1" dirty="0">
                <a:solidFill>
                  <a:schemeClr val="tx1"/>
                </a:solidFill>
              </a:rPr>
              <a:t>Secondary Transfer Applications close</a:t>
            </a:r>
          </a:p>
          <a:p>
            <a:pPr marL="0" indent="0" algn="ctr">
              <a:buFont typeface="Wingdings 3" charset="2"/>
              <a:buNone/>
            </a:pPr>
            <a:r>
              <a:rPr lang="en-GB" sz="1900" b="1" dirty="0">
                <a:solidFill>
                  <a:schemeClr val="tx1"/>
                </a:solidFill>
              </a:rPr>
              <a:t>Friday 1</a:t>
            </a:r>
            <a:r>
              <a:rPr lang="en-GB" sz="1900" b="1" baseline="30000" dirty="0">
                <a:solidFill>
                  <a:schemeClr val="tx1"/>
                </a:solidFill>
              </a:rPr>
              <a:t>st</a:t>
            </a:r>
            <a:r>
              <a:rPr lang="en-GB" sz="1900" b="1" dirty="0">
                <a:solidFill>
                  <a:schemeClr val="tx1"/>
                </a:solidFill>
              </a:rPr>
              <a:t> </a:t>
            </a:r>
            <a:r>
              <a:rPr lang="en-GB" sz="1900" b="1">
                <a:solidFill>
                  <a:schemeClr val="tx1"/>
                </a:solidFill>
              </a:rPr>
              <a:t>March 2024</a:t>
            </a:r>
            <a:endParaRPr lang="en-GB" sz="1900" b="1" dirty="0">
              <a:solidFill>
                <a:schemeClr val="tx1"/>
              </a:solidFill>
            </a:endParaRPr>
          </a:p>
          <a:p>
            <a:pPr marL="0" indent="0" algn="ctr">
              <a:buFont typeface="Wingdings 3" charset="2"/>
              <a:buNone/>
            </a:pPr>
            <a:r>
              <a:rPr lang="en-GB" sz="1900" i="1" dirty="0">
                <a:solidFill>
                  <a:schemeClr val="tx1"/>
                </a:solidFill>
              </a:rPr>
              <a:t>National Offer Day</a:t>
            </a:r>
          </a:p>
          <a:p>
            <a:pPr marL="0" indent="0" algn="ctr">
              <a:buFont typeface="Wingdings 3" charset="2"/>
              <a:buNone/>
            </a:pPr>
            <a:endParaRPr lang="en-GB" dirty="0"/>
          </a:p>
          <a:p>
            <a:pPr marL="0" indent="0" algn="ctr">
              <a:buFont typeface="Wingdings 3" charset="2"/>
              <a:buNone/>
            </a:pPr>
            <a:endParaRPr lang="en-GB" dirty="0"/>
          </a:p>
          <a:p>
            <a:pPr marL="0" indent="0" algn="ctr">
              <a:buFont typeface="Wingdings 3" charset="2"/>
              <a:buNone/>
            </a:pPr>
            <a:endParaRPr lang="en-GB" dirty="0"/>
          </a:p>
        </p:txBody>
      </p:sp>
      <p:pic>
        <p:nvPicPr>
          <p:cNvPr id="6" name="Picture 5"/>
          <p:cNvPicPr>
            <a:picLocks noChangeAspect="1"/>
          </p:cNvPicPr>
          <p:nvPr/>
        </p:nvPicPr>
        <p:blipFill>
          <a:blip r:embed="rId3"/>
          <a:stretch>
            <a:fillRect/>
          </a:stretch>
        </p:blipFill>
        <p:spPr>
          <a:xfrm rot="790799">
            <a:off x="7510675" y="651252"/>
            <a:ext cx="1012895" cy="1139866"/>
          </a:xfrm>
          <a:prstGeom prst="rect">
            <a:avLst/>
          </a:prstGeom>
        </p:spPr>
      </p:pic>
    </p:spTree>
    <p:extLst>
      <p:ext uri="{BB962C8B-B14F-4D97-AF65-F5344CB8AC3E}">
        <p14:creationId xmlns:p14="http://schemas.microsoft.com/office/powerpoint/2010/main" val="2848463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609600"/>
            <a:ext cx="6347713" cy="731168"/>
          </a:xfrm>
        </p:spPr>
        <p:txBody>
          <a:bodyPr/>
          <a:lstStyle/>
          <a:p>
            <a:r>
              <a:rPr lang="en-GB" dirty="0"/>
              <a:t>Curriculum Coverage</a:t>
            </a:r>
          </a:p>
        </p:txBody>
      </p:sp>
      <p:sp>
        <p:nvSpPr>
          <p:cNvPr id="2" name="Content Placeholder 1"/>
          <p:cNvSpPr>
            <a:spLocks noGrp="1"/>
          </p:cNvSpPr>
          <p:nvPr>
            <p:ph idx="1"/>
          </p:nvPr>
        </p:nvSpPr>
        <p:spPr>
          <a:xfrm>
            <a:off x="609599" y="1340769"/>
            <a:ext cx="6347714" cy="4513384"/>
          </a:xfrm>
        </p:spPr>
        <p:txBody>
          <a:bodyPr>
            <a:normAutofit/>
          </a:bodyPr>
          <a:lstStyle/>
          <a:p>
            <a:r>
              <a:rPr lang="en-GB" sz="2000" dirty="0"/>
              <a:t>There is a copy of the curriculum coverage on the school website</a:t>
            </a:r>
          </a:p>
          <a:p>
            <a:pPr marL="0" indent="0" algn="ctr">
              <a:buNone/>
            </a:pPr>
            <a:r>
              <a:rPr lang="en-GB" dirty="0">
                <a:hlinkClick r:id="rId2"/>
              </a:rPr>
              <a:t>https://lenham.kent.sch.uk/our-classes/year-6/</a:t>
            </a:r>
            <a:endParaRPr lang="en-GB" sz="2000" dirty="0"/>
          </a:p>
          <a:p>
            <a:r>
              <a:rPr lang="en-GB" sz="2000" dirty="0">
                <a:solidFill>
                  <a:schemeClr val="tx1"/>
                </a:solidFill>
              </a:rPr>
              <a:t>The main curriculum projects are as follows;</a:t>
            </a:r>
          </a:p>
          <a:p>
            <a:endParaRPr lang="en-GB" sz="2000" dirty="0">
              <a:solidFill>
                <a:schemeClr val="tx1"/>
              </a:solidFill>
            </a:endParaRPr>
          </a:p>
          <a:p>
            <a:pPr marL="0" indent="0">
              <a:buNone/>
            </a:pPr>
            <a:r>
              <a:rPr lang="en-GB" sz="2000" dirty="0">
                <a:solidFill>
                  <a:schemeClr val="tx1"/>
                </a:solidFill>
              </a:rPr>
              <a:t>                    Britain at War</a:t>
            </a:r>
          </a:p>
          <a:p>
            <a:endParaRPr lang="en-GB" sz="2000" dirty="0">
              <a:solidFill>
                <a:schemeClr val="tx1"/>
              </a:solidFill>
            </a:endParaRPr>
          </a:p>
          <a:p>
            <a:endParaRPr lang="en-GB" sz="2000" dirty="0">
              <a:solidFill>
                <a:schemeClr val="tx1"/>
              </a:solidFill>
            </a:endParaRPr>
          </a:p>
          <a:p>
            <a:pPr marL="0" indent="0">
              <a:buNone/>
            </a:pPr>
            <a:r>
              <a:rPr lang="en-GB" sz="2000" dirty="0">
                <a:solidFill>
                  <a:schemeClr val="tx1"/>
                </a:solidFill>
              </a:rPr>
              <a:t>                    Frozen Kingdom</a:t>
            </a:r>
          </a:p>
          <a:p>
            <a:endParaRPr lang="en-GB" sz="2000" dirty="0"/>
          </a:p>
        </p:txBody>
      </p:sp>
      <p:sp>
        <p:nvSpPr>
          <p:cNvPr id="3" name="Slide Number Placeholder 2"/>
          <p:cNvSpPr>
            <a:spLocks noGrp="1"/>
          </p:cNvSpPr>
          <p:nvPr>
            <p:ph type="sldNum" sz="quarter" idx="12"/>
          </p:nvPr>
        </p:nvSpPr>
        <p:spPr/>
        <p:txBody>
          <a:bodyPr/>
          <a:lstStyle/>
          <a:p>
            <a:fld id="{259C93DD-D615-418B-8732-C4E866F070A2}" type="slidenum">
              <a:rPr lang="en-GB" smtClean="0"/>
              <a:pPr/>
              <a:t>4</a:t>
            </a:fld>
            <a:endParaRPr lang="en-GB"/>
          </a:p>
        </p:txBody>
      </p:sp>
      <p:pic>
        <p:nvPicPr>
          <p:cNvPr id="5" name="irc_mi" descr="http://www.uvinfosys.com/images/elo1.jp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64836">
            <a:off x="6942129" y="4300102"/>
            <a:ext cx="1719144" cy="1744984"/>
          </a:xfrm>
          <a:prstGeom prst="rect">
            <a:avLst/>
          </a:prstGeom>
          <a:noFill/>
          <a:ln w="38100">
            <a:solidFill>
              <a:srgbClr val="00B050"/>
            </a:solidFill>
          </a:ln>
        </p:spPr>
      </p:pic>
      <p:pic>
        <p:nvPicPr>
          <p:cNvPr id="8" name="Picture 7">
            <a:extLst>
              <a:ext uri="{FF2B5EF4-FFF2-40B4-BE49-F238E27FC236}">
                <a16:creationId xmlns:a16="http://schemas.microsoft.com/office/drawing/2014/main" id="{F32E8F60-F5DE-4ACC-A281-5F2FCA5BB590}"/>
              </a:ext>
            </a:extLst>
          </p:cNvPr>
          <p:cNvPicPr/>
          <p:nvPr/>
        </p:nvPicPr>
        <p:blipFill>
          <a:blip r:embed="rId5"/>
          <a:stretch>
            <a:fillRect/>
          </a:stretch>
        </p:blipFill>
        <p:spPr>
          <a:xfrm>
            <a:off x="1067484" y="3068961"/>
            <a:ext cx="912228" cy="936104"/>
          </a:xfrm>
          <a:prstGeom prst="rect">
            <a:avLst/>
          </a:prstGeom>
        </p:spPr>
      </p:pic>
      <p:pic>
        <p:nvPicPr>
          <p:cNvPr id="9" name="Picture 8">
            <a:extLst>
              <a:ext uri="{FF2B5EF4-FFF2-40B4-BE49-F238E27FC236}">
                <a16:creationId xmlns:a16="http://schemas.microsoft.com/office/drawing/2014/main" id="{22692F8F-1E15-4B8D-B769-0ABDC835D3DB}"/>
              </a:ext>
            </a:extLst>
          </p:cNvPr>
          <p:cNvPicPr/>
          <p:nvPr/>
        </p:nvPicPr>
        <p:blipFill>
          <a:blip r:embed="rId6"/>
          <a:stretch>
            <a:fillRect/>
          </a:stretch>
        </p:blipFill>
        <p:spPr>
          <a:xfrm>
            <a:off x="1067484" y="4293096"/>
            <a:ext cx="984236" cy="936103"/>
          </a:xfrm>
          <a:prstGeom prst="rect">
            <a:avLst/>
          </a:prstGeom>
        </p:spPr>
      </p:pic>
      <p:pic>
        <p:nvPicPr>
          <p:cNvPr id="10" name="Picture 9">
            <a:extLst>
              <a:ext uri="{FF2B5EF4-FFF2-40B4-BE49-F238E27FC236}">
                <a16:creationId xmlns:a16="http://schemas.microsoft.com/office/drawing/2014/main" id="{70E587FD-7704-4C66-85CD-0A5509ED1942}"/>
              </a:ext>
            </a:extLst>
          </p:cNvPr>
          <p:cNvPicPr/>
          <p:nvPr/>
        </p:nvPicPr>
        <p:blipFill>
          <a:blip r:embed="rId7"/>
          <a:stretch>
            <a:fillRect/>
          </a:stretch>
        </p:blipFill>
        <p:spPr>
          <a:xfrm>
            <a:off x="1077316" y="5681637"/>
            <a:ext cx="974404" cy="936103"/>
          </a:xfrm>
          <a:prstGeom prst="rect">
            <a:avLst/>
          </a:prstGeom>
        </p:spPr>
      </p:pic>
      <p:sp>
        <p:nvSpPr>
          <p:cNvPr id="11" name="Rectangle 10">
            <a:extLst>
              <a:ext uri="{FF2B5EF4-FFF2-40B4-BE49-F238E27FC236}">
                <a16:creationId xmlns:a16="http://schemas.microsoft.com/office/drawing/2014/main" id="{7DE904F6-6CF1-4AD6-A75B-751D7EBF9222}"/>
              </a:ext>
            </a:extLst>
          </p:cNvPr>
          <p:cNvSpPr/>
          <p:nvPr/>
        </p:nvSpPr>
        <p:spPr>
          <a:xfrm>
            <a:off x="2190154" y="5879068"/>
            <a:ext cx="1373734" cy="400110"/>
          </a:xfrm>
          <a:prstGeom prst="rect">
            <a:avLst/>
          </a:prstGeom>
        </p:spPr>
        <p:txBody>
          <a:bodyPr wrap="square">
            <a:spAutoFit/>
          </a:bodyPr>
          <a:lstStyle/>
          <a:p>
            <a:r>
              <a:rPr lang="en-GB" sz="2000" dirty="0" err="1"/>
              <a:t>Maafa</a:t>
            </a:r>
            <a:endParaRPr lang="en-GB" sz="2000" dirty="0"/>
          </a:p>
        </p:txBody>
      </p:sp>
    </p:spTree>
    <p:extLst>
      <p:ext uri="{BB962C8B-B14F-4D97-AF65-F5344CB8AC3E}">
        <p14:creationId xmlns:p14="http://schemas.microsoft.com/office/powerpoint/2010/main" val="264976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4E48-075E-4D2B-AA06-BF2A041380F8}"/>
              </a:ext>
            </a:extLst>
          </p:cNvPr>
          <p:cNvSpPr>
            <a:spLocks noGrp="1"/>
          </p:cNvSpPr>
          <p:nvPr>
            <p:ph type="title"/>
          </p:nvPr>
        </p:nvSpPr>
        <p:spPr>
          <a:xfrm>
            <a:off x="179512" y="1556792"/>
            <a:ext cx="7992888" cy="1320800"/>
          </a:xfrm>
        </p:spPr>
        <p:txBody>
          <a:bodyPr>
            <a:normAutofit fontScale="90000"/>
          </a:bodyPr>
          <a:lstStyle/>
          <a:p>
            <a:r>
              <a:rPr lang="en-GB" b="1" dirty="0"/>
              <a:t>Reading</a:t>
            </a:r>
            <a:br>
              <a:rPr lang="en-GB" dirty="0"/>
            </a:br>
            <a:br>
              <a:rPr lang="en-GB" dirty="0"/>
            </a:br>
            <a:r>
              <a:rPr lang="en-GB" dirty="0"/>
              <a:t>We cannot stress enough the importance of developing your child’s ability and love of reading. How your child can access our curriculum depends on them being a fluent and confident reader.    </a:t>
            </a:r>
          </a:p>
        </p:txBody>
      </p:sp>
      <p:sp>
        <p:nvSpPr>
          <p:cNvPr id="4" name="Slide Number Placeholder 3">
            <a:extLst>
              <a:ext uri="{FF2B5EF4-FFF2-40B4-BE49-F238E27FC236}">
                <a16:creationId xmlns:a16="http://schemas.microsoft.com/office/drawing/2014/main" id="{FEA5B489-0711-4BAB-B366-E87711D9E30C}"/>
              </a:ext>
            </a:extLst>
          </p:cNvPr>
          <p:cNvSpPr>
            <a:spLocks noGrp="1"/>
          </p:cNvSpPr>
          <p:nvPr>
            <p:ph type="sldNum" sz="quarter" idx="12"/>
          </p:nvPr>
        </p:nvSpPr>
        <p:spPr/>
        <p:txBody>
          <a:bodyPr/>
          <a:lstStyle/>
          <a:p>
            <a:fld id="{259C93DD-D615-418B-8732-C4E866F070A2}" type="slidenum">
              <a:rPr lang="en-GB" smtClean="0"/>
              <a:pPr/>
              <a:t>5</a:t>
            </a:fld>
            <a:endParaRPr lang="en-GB"/>
          </a:p>
        </p:txBody>
      </p:sp>
      <p:pic>
        <p:nvPicPr>
          <p:cNvPr id="5" name="Picture 4">
            <a:extLst>
              <a:ext uri="{FF2B5EF4-FFF2-40B4-BE49-F238E27FC236}">
                <a16:creationId xmlns:a16="http://schemas.microsoft.com/office/drawing/2014/main" id="{5194E070-8E45-4C5F-88D7-D11AD6955552}"/>
              </a:ext>
            </a:extLst>
          </p:cNvPr>
          <p:cNvPicPr>
            <a:picLocks noChangeAspect="1"/>
          </p:cNvPicPr>
          <p:nvPr/>
        </p:nvPicPr>
        <p:blipFill>
          <a:blip r:embed="rId2"/>
          <a:stretch>
            <a:fillRect/>
          </a:stretch>
        </p:blipFill>
        <p:spPr>
          <a:xfrm>
            <a:off x="4036272" y="-18438"/>
            <a:ext cx="5140994" cy="2510345"/>
          </a:xfrm>
          <a:prstGeom prst="rect">
            <a:avLst/>
          </a:prstGeom>
        </p:spPr>
      </p:pic>
    </p:spTree>
    <p:extLst>
      <p:ext uri="{BB962C8B-B14F-4D97-AF65-F5344CB8AC3E}">
        <p14:creationId xmlns:p14="http://schemas.microsoft.com/office/powerpoint/2010/main" val="431584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3A671-67C2-4A30-A879-CA17CB5E434C}"/>
              </a:ext>
            </a:extLst>
          </p:cNvPr>
          <p:cNvSpPr>
            <a:spLocks noGrp="1"/>
          </p:cNvSpPr>
          <p:nvPr>
            <p:ph type="title"/>
          </p:nvPr>
        </p:nvSpPr>
        <p:spPr>
          <a:xfrm>
            <a:off x="251520" y="332656"/>
            <a:ext cx="5145774" cy="1307232"/>
          </a:xfrm>
        </p:spPr>
        <p:txBody>
          <a:bodyPr>
            <a:normAutofit fontScale="90000"/>
          </a:bodyPr>
          <a:lstStyle/>
          <a:p>
            <a:r>
              <a:rPr lang="en-GB" dirty="0"/>
              <a:t>Each term, the children are given a reading target (e.g. 12 points). To reach this target, they need to read a number of books and pass the quiz for each book.  For each quiz that they pass, they will be awarded points. The children can use Accelerated Reader to track their progress.</a:t>
            </a:r>
          </a:p>
        </p:txBody>
      </p:sp>
      <p:sp>
        <p:nvSpPr>
          <p:cNvPr id="4" name="Slide Number Placeholder 3">
            <a:extLst>
              <a:ext uri="{FF2B5EF4-FFF2-40B4-BE49-F238E27FC236}">
                <a16:creationId xmlns:a16="http://schemas.microsoft.com/office/drawing/2014/main" id="{13752E30-44C1-4949-9271-D84884158F2F}"/>
              </a:ext>
            </a:extLst>
          </p:cNvPr>
          <p:cNvSpPr>
            <a:spLocks noGrp="1"/>
          </p:cNvSpPr>
          <p:nvPr>
            <p:ph type="sldNum" sz="quarter" idx="12"/>
          </p:nvPr>
        </p:nvSpPr>
        <p:spPr/>
        <p:txBody>
          <a:bodyPr/>
          <a:lstStyle/>
          <a:p>
            <a:fld id="{259C93DD-D615-418B-8732-C4E866F070A2}" type="slidenum">
              <a:rPr lang="en-GB" smtClean="0"/>
              <a:pPr/>
              <a:t>6</a:t>
            </a:fld>
            <a:endParaRPr lang="en-GB"/>
          </a:p>
        </p:txBody>
      </p:sp>
      <p:pic>
        <p:nvPicPr>
          <p:cNvPr id="5" name="Picture 4">
            <a:extLst>
              <a:ext uri="{FF2B5EF4-FFF2-40B4-BE49-F238E27FC236}">
                <a16:creationId xmlns:a16="http://schemas.microsoft.com/office/drawing/2014/main" id="{92C754D7-E43A-4525-9FD9-1C66DFDC06FE}"/>
              </a:ext>
            </a:extLst>
          </p:cNvPr>
          <p:cNvPicPr>
            <a:picLocks noChangeAspect="1"/>
          </p:cNvPicPr>
          <p:nvPr/>
        </p:nvPicPr>
        <p:blipFill>
          <a:blip r:embed="rId2"/>
          <a:stretch>
            <a:fillRect/>
          </a:stretch>
        </p:blipFill>
        <p:spPr>
          <a:xfrm>
            <a:off x="4935860" y="3486603"/>
            <a:ext cx="4208140" cy="3374845"/>
          </a:xfrm>
          <a:prstGeom prst="rect">
            <a:avLst/>
          </a:prstGeom>
        </p:spPr>
      </p:pic>
      <p:pic>
        <p:nvPicPr>
          <p:cNvPr id="6" name="Picture 5">
            <a:extLst>
              <a:ext uri="{FF2B5EF4-FFF2-40B4-BE49-F238E27FC236}">
                <a16:creationId xmlns:a16="http://schemas.microsoft.com/office/drawing/2014/main" id="{DEA88B2E-6408-4994-AD3C-E08C212111A7}"/>
              </a:ext>
            </a:extLst>
          </p:cNvPr>
          <p:cNvPicPr>
            <a:picLocks noChangeAspect="1"/>
          </p:cNvPicPr>
          <p:nvPr/>
        </p:nvPicPr>
        <p:blipFill>
          <a:blip r:embed="rId3"/>
          <a:stretch>
            <a:fillRect/>
          </a:stretch>
        </p:blipFill>
        <p:spPr>
          <a:xfrm>
            <a:off x="5220072" y="37181"/>
            <a:ext cx="1907506" cy="2633643"/>
          </a:xfrm>
          <a:prstGeom prst="rect">
            <a:avLst/>
          </a:prstGeom>
        </p:spPr>
      </p:pic>
      <p:pic>
        <p:nvPicPr>
          <p:cNvPr id="7" name="Picture 6">
            <a:extLst>
              <a:ext uri="{FF2B5EF4-FFF2-40B4-BE49-F238E27FC236}">
                <a16:creationId xmlns:a16="http://schemas.microsoft.com/office/drawing/2014/main" id="{3CC1E66A-7E7D-49E4-8C40-9C858BB27DB0}"/>
              </a:ext>
            </a:extLst>
          </p:cNvPr>
          <p:cNvPicPr>
            <a:picLocks noChangeAspect="1"/>
          </p:cNvPicPr>
          <p:nvPr/>
        </p:nvPicPr>
        <p:blipFill>
          <a:blip r:embed="rId4"/>
          <a:stretch>
            <a:fillRect/>
          </a:stretch>
        </p:blipFill>
        <p:spPr>
          <a:xfrm>
            <a:off x="7233248" y="193781"/>
            <a:ext cx="1907506" cy="2460683"/>
          </a:xfrm>
          <a:prstGeom prst="rect">
            <a:avLst/>
          </a:prstGeom>
        </p:spPr>
      </p:pic>
      <p:pic>
        <p:nvPicPr>
          <p:cNvPr id="8" name="Picture 7">
            <a:extLst>
              <a:ext uri="{FF2B5EF4-FFF2-40B4-BE49-F238E27FC236}">
                <a16:creationId xmlns:a16="http://schemas.microsoft.com/office/drawing/2014/main" id="{88973024-6C05-46D4-843E-B05D7598227B}"/>
              </a:ext>
            </a:extLst>
          </p:cNvPr>
          <p:cNvPicPr>
            <a:picLocks noChangeAspect="1"/>
          </p:cNvPicPr>
          <p:nvPr/>
        </p:nvPicPr>
        <p:blipFill>
          <a:blip r:embed="rId5"/>
          <a:stretch>
            <a:fillRect/>
          </a:stretch>
        </p:blipFill>
        <p:spPr>
          <a:xfrm rot="16200000">
            <a:off x="5629560" y="1769608"/>
            <a:ext cx="1088529" cy="1513321"/>
          </a:xfrm>
          <a:prstGeom prst="rect">
            <a:avLst/>
          </a:prstGeom>
        </p:spPr>
      </p:pic>
      <p:pic>
        <p:nvPicPr>
          <p:cNvPr id="9" name="Picture 8">
            <a:extLst>
              <a:ext uri="{FF2B5EF4-FFF2-40B4-BE49-F238E27FC236}">
                <a16:creationId xmlns:a16="http://schemas.microsoft.com/office/drawing/2014/main" id="{62F5EA35-1A7D-4295-A0A2-65D2EA96D2AD}"/>
              </a:ext>
            </a:extLst>
          </p:cNvPr>
          <p:cNvPicPr>
            <a:picLocks noChangeAspect="1"/>
          </p:cNvPicPr>
          <p:nvPr/>
        </p:nvPicPr>
        <p:blipFill>
          <a:blip r:embed="rId6"/>
          <a:stretch>
            <a:fillRect/>
          </a:stretch>
        </p:blipFill>
        <p:spPr>
          <a:xfrm rot="16200000">
            <a:off x="7533168" y="1952942"/>
            <a:ext cx="1088529" cy="1553392"/>
          </a:xfrm>
          <a:prstGeom prst="rect">
            <a:avLst/>
          </a:prstGeom>
        </p:spPr>
      </p:pic>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67040375-44A7-4F88-AA6B-4F99B616CAC5}"/>
                  </a:ext>
                </a:extLst>
              </p14:cNvPr>
              <p14:cNvContentPartPr/>
              <p14:nvPr/>
            </p14:nvContentPartPr>
            <p14:xfrm>
              <a:off x="5607742" y="2855153"/>
              <a:ext cx="653400" cy="28440"/>
            </p14:xfrm>
          </p:contentPart>
        </mc:Choice>
        <mc:Fallback xmlns="">
          <p:pic>
            <p:nvPicPr>
              <p:cNvPr id="10" name="Ink 9">
                <a:extLst>
                  <a:ext uri="{FF2B5EF4-FFF2-40B4-BE49-F238E27FC236}">
                    <a16:creationId xmlns:a16="http://schemas.microsoft.com/office/drawing/2014/main" id="{67040375-44A7-4F88-AA6B-4F99B616CAC5}"/>
                  </a:ext>
                </a:extLst>
              </p:cNvPr>
              <p:cNvPicPr/>
              <p:nvPr/>
            </p:nvPicPr>
            <p:blipFill>
              <a:blip r:embed="rId8"/>
              <a:stretch>
                <a:fillRect/>
              </a:stretch>
            </p:blipFill>
            <p:spPr>
              <a:xfrm>
                <a:off x="5571742" y="2783153"/>
                <a:ext cx="725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B156C8ED-6F54-4803-AF85-4B81A210DE50}"/>
                  </a:ext>
                </a:extLst>
              </p14:cNvPr>
              <p14:cNvContentPartPr/>
              <p14:nvPr/>
            </p14:nvContentPartPr>
            <p14:xfrm>
              <a:off x="7445902" y="3086993"/>
              <a:ext cx="690840" cy="29880"/>
            </p14:xfrm>
          </p:contentPart>
        </mc:Choice>
        <mc:Fallback xmlns="">
          <p:pic>
            <p:nvPicPr>
              <p:cNvPr id="11" name="Ink 10">
                <a:extLst>
                  <a:ext uri="{FF2B5EF4-FFF2-40B4-BE49-F238E27FC236}">
                    <a16:creationId xmlns:a16="http://schemas.microsoft.com/office/drawing/2014/main" id="{B156C8ED-6F54-4803-AF85-4B81A210DE50}"/>
                  </a:ext>
                </a:extLst>
              </p:cNvPr>
              <p:cNvPicPr/>
              <p:nvPr/>
            </p:nvPicPr>
            <p:blipFill>
              <a:blip r:embed="rId10"/>
              <a:stretch>
                <a:fillRect/>
              </a:stretch>
            </p:blipFill>
            <p:spPr>
              <a:xfrm>
                <a:off x="7409902" y="3014993"/>
                <a:ext cx="7624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12D09535-589A-4634-AE93-904390D0B964}"/>
                  </a:ext>
                </a:extLst>
              </p14:cNvPr>
              <p14:cNvContentPartPr/>
              <p14:nvPr/>
            </p14:nvContentPartPr>
            <p14:xfrm>
              <a:off x="5654182" y="2929673"/>
              <a:ext cx="588240" cy="36720"/>
            </p14:xfrm>
          </p:contentPart>
        </mc:Choice>
        <mc:Fallback xmlns="">
          <p:pic>
            <p:nvPicPr>
              <p:cNvPr id="12" name="Ink 11">
                <a:extLst>
                  <a:ext uri="{FF2B5EF4-FFF2-40B4-BE49-F238E27FC236}">
                    <a16:creationId xmlns:a16="http://schemas.microsoft.com/office/drawing/2014/main" id="{12D09535-589A-4634-AE93-904390D0B964}"/>
                  </a:ext>
                </a:extLst>
              </p:cNvPr>
              <p:cNvPicPr/>
              <p:nvPr/>
            </p:nvPicPr>
            <p:blipFill>
              <a:blip r:embed="rId12"/>
              <a:stretch>
                <a:fillRect/>
              </a:stretch>
            </p:blipFill>
            <p:spPr>
              <a:xfrm>
                <a:off x="5618182" y="2857673"/>
                <a:ext cx="659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60477E57-1572-4E84-B999-AA47AB781D6E}"/>
                  </a:ext>
                </a:extLst>
              </p14:cNvPr>
              <p14:cNvContentPartPr/>
              <p14:nvPr/>
            </p14:nvContentPartPr>
            <p14:xfrm>
              <a:off x="7464622" y="3098153"/>
              <a:ext cx="653400" cy="84600"/>
            </p14:xfrm>
          </p:contentPart>
        </mc:Choice>
        <mc:Fallback xmlns="">
          <p:pic>
            <p:nvPicPr>
              <p:cNvPr id="13" name="Ink 12">
                <a:extLst>
                  <a:ext uri="{FF2B5EF4-FFF2-40B4-BE49-F238E27FC236}">
                    <a16:creationId xmlns:a16="http://schemas.microsoft.com/office/drawing/2014/main" id="{60477E57-1572-4E84-B999-AA47AB781D6E}"/>
                  </a:ext>
                </a:extLst>
              </p:cNvPr>
              <p:cNvPicPr/>
              <p:nvPr/>
            </p:nvPicPr>
            <p:blipFill>
              <a:blip r:embed="rId14"/>
              <a:stretch>
                <a:fillRect/>
              </a:stretch>
            </p:blipFill>
            <p:spPr>
              <a:xfrm>
                <a:off x="7428622" y="3026153"/>
                <a:ext cx="7250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59B17E4F-05B7-4E32-A835-4F1654828F1F}"/>
                  </a:ext>
                </a:extLst>
              </p14:cNvPr>
              <p14:cNvContentPartPr/>
              <p14:nvPr/>
            </p14:nvContentPartPr>
            <p14:xfrm>
              <a:off x="5150182" y="4746233"/>
              <a:ext cx="572040" cy="619200"/>
            </p14:xfrm>
          </p:contentPart>
        </mc:Choice>
        <mc:Fallback xmlns="">
          <p:pic>
            <p:nvPicPr>
              <p:cNvPr id="14" name="Ink 13">
                <a:extLst>
                  <a:ext uri="{FF2B5EF4-FFF2-40B4-BE49-F238E27FC236}">
                    <a16:creationId xmlns:a16="http://schemas.microsoft.com/office/drawing/2014/main" id="{59B17E4F-05B7-4E32-A835-4F1654828F1F}"/>
                  </a:ext>
                </a:extLst>
              </p:cNvPr>
              <p:cNvPicPr/>
              <p:nvPr/>
            </p:nvPicPr>
            <p:blipFill>
              <a:blip r:embed="rId16"/>
              <a:stretch>
                <a:fillRect/>
              </a:stretch>
            </p:blipFill>
            <p:spPr>
              <a:xfrm>
                <a:off x="5114182" y="4674233"/>
                <a:ext cx="643680" cy="762840"/>
              </a:xfrm>
              <a:prstGeom prst="rect">
                <a:avLst/>
              </a:prstGeom>
            </p:spPr>
          </p:pic>
        </mc:Fallback>
      </mc:AlternateContent>
    </p:spTree>
    <p:extLst>
      <p:ext uri="{BB962C8B-B14F-4D97-AF65-F5344CB8AC3E}">
        <p14:creationId xmlns:p14="http://schemas.microsoft.com/office/powerpoint/2010/main" val="240003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4B3DF-FABE-46D1-B139-63A18DEB317C}"/>
              </a:ext>
            </a:extLst>
          </p:cNvPr>
          <p:cNvSpPr>
            <a:spLocks noGrp="1"/>
          </p:cNvSpPr>
          <p:nvPr>
            <p:ph type="title"/>
          </p:nvPr>
        </p:nvSpPr>
        <p:spPr/>
        <p:txBody>
          <a:bodyPr/>
          <a:lstStyle/>
          <a:p>
            <a:r>
              <a:rPr lang="en-GB" dirty="0"/>
              <a:t>Each child has a reading target tailored to their ability</a:t>
            </a:r>
          </a:p>
        </p:txBody>
      </p:sp>
      <p:sp>
        <p:nvSpPr>
          <p:cNvPr id="3" name="Content Placeholder 2">
            <a:extLst>
              <a:ext uri="{FF2B5EF4-FFF2-40B4-BE49-F238E27FC236}">
                <a16:creationId xmlns:a16="http://schemas.microsoft.com/office/drawing/2014/main" id="{B5BE80C5-A692-4D99-9477-68D274FA7FC9}"/>
              </a:ext>
            </a:extLst>
          </p:cNvPr>
          <p:cNvSpPr>
            <a:spLocks noGrp="1"/>
          </p:cNvSpPr>
          <p:nvPr>
            <p:ph idx="1"/>
          </p:nvPr>
        </p:nvSpPr>
        <p:spPr>
          <a:xfrm>
            <a:off x="609598" y="2160590"/>
            <a:ext cx="7130753" cy="3880773"/>
          </a:xfrm>
        </p:spPr>
        <p:txBody>
          <a:bodyPr/>
          <a:lstStyle/>
          <a:p>
            <a:r>
              <a:rPr lang="en-GB" sz="2400" dirty="0"/>
              <a:t>Targets are based on the child’s reading ability, speed and comprehension ability (this is measured through a STAR test completed in class).</a:t>
            </a:r>
          </a:p>
          <a:p>
            <a:r>
              <a:rPr lang="en-GB" sz="2400" dirty="0"/>
              <a:t>Targets are calculated based on your child reading for 35 minutes each day.  15 minutes of class time is devoted to reading each day; the further 20 minutes (minimum) is to be done at home (in line with our homework policy).</a:t>
            </a:r>
          </a:p>
          <a:p>
            <a:endParaRPr lang="en-GB" dirty="0"/>
          </a:p>
        </p:txBody>
      </p:sp>
      <p:sp>
        <p:nvSpPr>
          <p:cNvPr id="4" name="Slide Number Placeholder 3">
            <a:extLst>
              <a:ext uri="{FF2B5EF4-FFF2-40B4-BE49-F238E27FC236}">
                <a16:creationId xmlns:a16="http://schemas.microsoft.com/office/drawing/2014/main" id="{EDE91977-9B48-4111-9352-F9B2BFDD28D3}"/>
              </a:ext>
            </a:extLst>
          </p:cNvPr>
          <p:cNvSpPr>
            <a:spLocks noGrp="1"/>
          </p:cNvSpPr>
          <p:nvPr>
            <p:ph type="sldNum" sz="quarter" idx="12"/>
          </p:nvPr>
        </p:nvSpPr>
        <p:spPr/>
        <p:txBody>
          <a:bodyPr/>
          <a:lstStyle/>
          <a:p>
            <a:fld id="{259C93DD-D615-418B-8732-C4E866F070A2}" type="slidenum">
              <a:rPr lang="en-GB" smtClean="0"/>
              <a:pPr/>
              <a:t>7</a:t>
            </a:fld>
            <a:endParaRPr lang="en-GB"/>
          </a:p>
        </p:txBody>
      </p:sp>
    </p:spTree>
    <p:extLst>
      <p:ext uri="{BB962C8B-B14F-4D97-AF65-F5344CB8AC3E}">
        <p14:creationId xmlns:p14="http://schemas.microsoft.com/office/powerpoint/2010/main" val="375624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A042-AC17-43FE-86B7-D70A87F276F3}"/>
              </a:ext>
            </a:extLst>
          </p:cNvPr>
          <p:cNvSpPr>
            <a:spLocks noGrp="1"/>
          </p:cNvSpPr>
          <p:nvPr>
            <p:ph type="title"/>
          </p:nvPr>
        </p:nvSpPr>
        <p:spPr/>
        <p:txBody>
          <a:bodyPr/>
          <a:lstStyle/>
          <a:p>
            <a:r>
              <a:rPr lang="en-GB" dirty="0"/>
              <a:t>How we promote reading in class</a:t>
            </a:r>
          </a:p>
        </p:txBody>
      </p:sp>
      <p:sp>
        <p:nvSpPr>
          <p:cNvPr id="3" name="Content Placeholder 2">
            <a:extLst>
              <a:ext uri="{FF2B5EF4-FFF2-40B4-BE49-F238E27FC236}">
                <a16:creationId xmlns:a16="http://schemas.microsoft.com/office/drawing/2014/main" id="{CEBF9318-9E31-4961-8C78-D55EF329D34A}"/>
              </a:ext>
            </a:extLst>
          </p:cNvPr>
          <p:cNvSpPr>
            <a:spLocks noGrp="1"/>
          </p:cNvSpPr>
          <p:nvPr>
            <p:ph idx="1"/>
          </p:nvPr>
        </p:nvSpPr>
        <p:spPr/>
        <p:txBody>
          <a:bodyPr>
            <a:normAutofit/>
          </a:bodyPr>
          <a:lstStyle/>
          <a:p>
            <a:r>
              <a:rPr lang="en-GB" sz="2400" dirty="0"/>
              <a:t>We have a dedicated session of reading every day in class.</a:t>
            </a:r>
          </a:p>
          <a:p>
            <a:r>
              <a:rPr lang="en-GB" sz="2400" dirty="0"/>
              <a:t>Children who pass their reading quizzes (by achieving 80% or more), get to enjoy their next reading session in our reading corner.</a:t>
            </a:r>
          </a:p>
          <a:p>
            <a:r>
              <a:rPr lang="en-GB" sz="2400" dirty="0"/>
              <a:t>Children who achieve their termly target receive a treat at the end of that term!</a:t>
            </a:r>
          </a:p>
        </p:txBody>
      </p:sp>
      <p:sp>
        <p:nvSpPr>
          <p:cNvPr id="4" name="Slide Number Placeholder 3">
            <a:extLst>
              <a:ext uri="{FF2B5EF4-FFF2-40B4-BE49-F238E27FC236}">
                <a16:creationId xmlns:a16="http://schemas.microsoft.com/office/drawing/2014/main" id="{F9745064-8D0A-4721-B945-3A3CCD5262B5}"/>
              </a:ext>
            </a:extLst>
          </p:cNvPr>
          <p:cNvSpPr>
            <a:spLocks noGrp="1"/>
          </p:cNvSpPr>
          <p:nvPr>
            <p:ph type="sldNum" sz="quarter" idx="12"/>
          </p:nvPr>
        </p:nvSpPr>
        <p:spPr/>
        <p:txBody>
          <a:bodyPr/>
          <a:lstStyle/>
          <a:p>
            <a:fld id="{259C93DD-D615-418B-8732-C4E866F070A2}" type="slidenum">
              <a:rPr lang="en-GB" smtClean="0"/>
              <a:pPr/>
              <a:t>8</a:t>
            </a:fld>
            <a:endParaRPr lang="en-GB"/>
          </a:p>
        </p:txBody>
      </p:sp>
    </p:spTree>
    <p:extLst>
      <p:ext uri="{BB962C8B-B14F-4D97-AF65-F5344CB8AC3E}">
        <p14:creationId xmlns:p14="http://schemas.microsoft.com/office/powerpoint/2010/main" val="1795663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C9557-91C1-4D5A-AB47-7D588C3D5BF9}"/>
              </a:ext>
            </a:extLst>
          </p:cNvPr>
          <p:cNvSpPr>
            <a:spLocks noGrp="1"/>
          </p:cNvSpPr>
          <p:nvPr>
            <p:ph type="title"/>
          </p:nvPr>
        </p:nvSpPr>
        <p:spPr/>
        <p:txBody>
          <a:bodyPr/>
          <a:lstStyle/>
          <a:p>
            <a:r>
              <a:rPr lang="en-GB" dirty="0"/>
              <a:t>Does my child have to read independently at home?</a:t>
            </a:r>
          </a:p>
        </p:txBody>
      </p:sp>
      <p:sp>
        <p:nvSpPr>
          <p:cNvPr id="3" name="Content Placeholder 2">
            <a:extLst>
              <a:ext uri="{FF2B5EF4-FFF2-40B4-BE49-F238E27FC236}">
                <a16:creationId xmlns:a16="http://schemas.microsoft.com/office/drawing/2014/main" id="{775B85E2-CA9E-448E-96D6-F06A0BF6CBE0}"/>
              </a:ext>
            </a:extLst>
          </p:cNvPr>
          <p:cNvSpPr>
            <a:spLocks noGrp="1"/>
          </p:cNvSpPr>
          <p:nvPr>
            <p:ph idx="1"/>
          </p:nvPr>
        </p:nvSpPr>
        <p:spPr>
          <a:xfrm>
            <a:off x="609598" y="2160590"/>
            <a:ext cx="7490793" cy="4087810"/>
          </a:xfrm>
        </p:spPr>
        <p:txBody>
          <a:bodyPr>
            <a:normAutofit lnSpcReduction="10000"/>
          </a:bodyPr>
          <a:lstStyle/>
          <a:p>
            <a:pPr marL="0" indent="0">
              <a:buNone/>
            </a:pPr>
            <a:endParaRPr lang="en-GB" sz="2400" dirty="0"/>
          </a:p>
          <a:p>
            <a:r>
              <a:rPr lang="en-GB" sz="2400" dirty="0"/>
              <a:t>They might like to read to you</a:t>
            </a:r>
          </a:p>
          <a:p>
            <a:r>
              <a:rPr lang="en-GB" sz="2400" dirty="0"/>
              <a:t>They might like to share the reading with you</a:t>
            </a:r>
          </a:p>
          <a:p>
            <a:r>
              <a:rPr lang="en-GB" sz="2400" dirty="0"/>
              <a:t>They might like you to read to them</a:t>
            </a:r>
          </a:p>
          <a:p>
            <a:r>
              <a:rPr lang="en-GB" sz="2400" dirty="0"/>
              <a:t>They might enjoy listening to an audiobook</a:t>
            </a:r>
          </a:p>
          <a:p>
            <a:endParaRPr lang="en-GB" sz="2400" dirty="0"/>
          </a:p>
          <a:p>
            <a:pPr marL="0" indent="0">
              <a:buNone/>
            </a:pPr>
            <a:r>
              <a:rPr lang="en-GB" sz="2400" dirty="0"/>
              <a:t>All of the above will improve your child’s reading confidence and fluency, and will positively impact their learning in other areas of the curriculum.</a:t>
            </a:r>
          </a:p>
        </p:txBody>
      </p:sp>
      <p:sp>
        <p:nvSpPr>
          <p:cNvPr id="4" name="Slide Number Placeholder 3">
            <a:extLst>
              <a:ext uri="{FF2B5EF4-FFF2-40B4-BE49-F238E27FC236}">
                <a16:creationId xmlns:a16="http://schemas.microsoft.com/office/drawing/2014/main" id="{3A168914-7116-4E19-ABB2-54C0C67BCAED}"/>
              </a:ext>
            </a:extLst>
          </p:cNvPr>
          <p:cNvSpPr>
            <a:spLocks noGrp="1"/>
          </p:cNvSpPr>
          <p:nvPr>
            <p:ph type="sldNum" sz="quarter" idx="12"/>
          </p:nvPr>
        </p:nvSpPr>
        <p:spPr/>
        <p:txBody>
          <a:bodyPr/>
          <a:lstStyle/>
          <a:p>
            <a:fld id="{259C93DD-D615-418B-8732-C4E866F070A2}" type="slidenum">
              <a:rPr lang="en-GB" smtClean="0"/>
              <a:pPr/>
              <a:t>9</a:t>
            </a:fld>
            <a:endParaRPr lang="en-GB"/>
          </a:p>
        </p:txBody>
      </p:sp>
    </p:spTree>
    <p:extLst>
      <p:ext uri="{BB962C8B-B14F-4D97-AF65-F5344CB8AC3E}">
        <p14:creationId xmlns:p14="http://schemas.microsoft.com/office/powerpoint/2010/main" val="230399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b9fec4a3-e73f-4915-87ea-10d2bf713c9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DEF7685E323947A2726544A47C6F4C" ma:contentTypeVersion="14" ma:contentTypeDescription="Create a new document." ma:contentTypeScope="" ma:versionID="c23e06cc4de26b526c4fd5399bba34f8">
  <xsd:schema xmlns:xsd="http://www.w3.org/2001/XMLSchema" xmlns:xs="http://www.w3.org/2001/XMLSchema" xmlns:p="http://schemas.microsoft.com/office/2006/metadata/properties" xmlns:ns3="35ce11d4-89dc-4e42-b02a-3ceba2b4aceb" xmlns:ns4="a6f24119-b4ca-452f-8519-a73b5c84e24d" xmlns:ns5="b9fec4a3-e73f-4915-87ea-10d2bf713c95" targetNamespace="http://schemas.microsoft.com/office/2006/metadata/properties" ma:root="true" ma:fieldsID="3e12a9372b5080d86e58dee7db4f863f" ns3:_="" ns4:_="" ns5:_="">
    <xsd:import namespace="35ce11d4-89dc-4e42-b02a-3ceba2b4aceb"/>
    <xsd:import namespace="a6f24119-b4ca-452f-8519-a73b5c84e24d"/>
    <xsd:import namespace="b9fec4a3-e73f-4915-87ea-10d2bf713c9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5:MediaLengthInSeconds" minOccurs="0"/>
                <xsd:element ref="ns5: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ce11d4-89dc-4e42-b02a-3ceba2b4ace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f24119-b4ca-452f-8519-a73b5c84e24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fec4a3-e73f-4915-87ea-10d2bf713c95" elementFormDefault="qualified">
    <xsd:import namespace="http://schemas.microsoft.com/office/2006/documentManagement/types"/>
    <xsd:import namespace="http://schemas.microsoft.com/office/infopath/2007/PartnerControls"/>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7A68B6-4B6C-4A31-B9EC-0D3698A65CD5}">
  <ds:schemaRefs>
    <ds:schemaRef ds:uri="http://schemas.microsoft.com/sharepoint/v3/contenttype/forms"/>
  </ds:schemaRefs>
</ds:datastoreItem>
</file>

<file path=customXml/itemProps2.xml><?xml version="1.0" encoding="utf-8"?>
<ds:datastoreItem xmlns:ds="http://schemas.openxmlformats.org/officeDocument/2006/customXml" ds:itemID="{ADF42822-C7C6-49CC-9EFD-B2F2A782160C}">
  <ds:schemaRefs>
    <ds:schemaRef ds:uri="35ce11d4-89dc-4e42-b02a-3ceba2b4aceb"/>
    <ds:schemaRef ds:uri="http://purl.org/dc/terms/"/>
    <ds:schemaRef ds:uri="http://purl.org/dc/dcmitype/"/>
    <ds:schemaRef ds:uri="http://purl.org/dc/elements/1.1/"/>
    <ds:schemaRef ds:uri="http://schemas.microsoft.com/office/2006/documentManagement/types"/>
    <ds:schemaRef ds:uri="http://www.w3.org/XML/1998/namespace"/>
    <ds:schemaRef ds:uri="b9fec4a3-e73f-4915-87ea-10d2bf713c95"/>
    <ds:schemaRef ds:uri="http://schemas.microsoft.com/office/infopath/2007/PartnerControls"/>
    <ds:schemaRef ds:uri="http://schemas.openxmlformats.org/package/2006/metadata/core-properties"/>
    <ds:schemaRef ds:uri="a6f24119-b4ca-452f-8519-a73b5c84e24d"/>
    <ds:schemaRef ds:uri="http://schemas.microsoft.com/office/2006/metadata/properties"/>
  </ds:schemaRefs>
</ds:datastoreItem>
</file>

<file path=customXml/itemProps3.xml><?xml version="1.0" encoding="utf-8"?>
<ds:datastoreItem xmlns:ds="http://schemas.openxmlformats.org/officeDocument/2006/customXml" ds:itemID="{BDDC5663-0E82-4301-A60F-35D0FDC7F3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ce11d4-89dc-4e42-b02a-3ceba2b4aceb"/>
    <ds:schemaRef ds:uri="a6f24119-b4ca-452f-8519-a73b5c84e24d"/>
    <ds:schemaRef ds:uri="b9fec4a3-e73f-4915-87ea-10d2bf713c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599</TotalTime>
  <Words>975</Words>
  <Application>Microsoft Office PowerPoint</Application>
  <PresentationFormat>On-screen Show (4:3)</PresentationFormat>
  <Paragraphs>116</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Trebuchet MS</vt:lpstr>
      <vt:lpstr>Wingdings</vt:lpstr>
      <vt:lpstr>Wingdings 3</vt:lpstr>
      <vt:lpstr>Facet</vt:lpstr>
      <vt:lpstr>Welcome  to  Year 6</vt:lpstr>
      <vt:lpstr>The staff</vt:lpstr>
      <vt:lpstr>Key dates </vt:lpstr>
      <vt:lpstr>Curriculum Coverage</vt:lpstr>
      <vt:lpstr>Reading  We cannot stress enough the importance of developing your child’s ability and love of reading. How your child can access our curriculum depends on them being a fluent and confident reader.    </vt:lpstr>
      <vt:lpstr>Each term, the children are given a reading target (e.g. 12 points). To reach this target, they need to read a number of books and pass the quiz for each book.  For each quiz that they pass, they will be awarded points. The children can use Accelerated Reader to track their progress.</vt:lpstr>
      <vt:lpstr>Each child has a reading target tailored to their ability</vt:lpstr>
      <vt:lpstr>How we promote reading in class</vt:lpstr>
      <vt:lpstr>Does my child have to read independently at home?</vt:lpstr>
      <vt:lpstr>Homework  </vt:lpstr>
      <vt:lpstr>Year 6 key information</vt:lpstr>
      <vt:lpstr>Year 6 key information</vt:lpstr>
      <vt:lpstr>Online Safety</vt:lpstr>
      <vt:lpstr>Dismissal at the end of the school 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6</dc:title>
  <dc:creator>Louise Culver</dc:creator>
  <cp:lastModifiedBy>Sarah Lathwell-Fisher</cp:lastModifiedBy>
  <cp:revision>161</cp:revision>
  <dcterms:created xsi:type="dcterms:W3CDTF">2013-09-08T06:52:37Z</dcterms:created>
  <dcterms:modified xsi:type="dcterms:W3CDTF">2023-07-13T14:58:02Z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0x010100D2DEF7685E323947A2726544A47C6F4C</vt:lpwstr>
  </property>
</Properties>
</file>